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orben"/>
      <p:regular r:id="rId17"/>
    </p:embeddedFont>
    <p:embeddedFont>
      <p:font typeface="Corben"/>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18316"/>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Corben" pitchFamily="34" charset="0"/>
                <a:ea typeface="Corben" pitchFamily="34" charset="-122"/>
                <a:cs typeface="Corben" pitchFamily="34" charset="-120"/>
              </a:rPr>
              <a:t>Generative AI Toolkit for Developers, Product Owners &amp; UI/UX Teams</a:t>
            </a:r>
            <a:endParaRPr lang="en-US" sz="3900" dirty="0"/>
          </a:p>
        </p:txBody>
      </p:sp>
      <p:sp>
        <p:nvSpPr>
          <p:cNvPr id="4" name="Text 1"/>
          <p:cNvSpPr/>
          <p:nvPr/>
        </p:nvSpPr>
        <p:spPr>
          <a:xfrm>
            <a:off x="793790" y="4876205"/>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Empowering innovation through intelligent automation and next-generation development capabilities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0660" y="761762"/>
            <a:ext cx="4651653" cy="581382"/>
          </a:xfrm>
          <a:prstGeom prst="rect">
            <a:avLst/>
          </a:prstGeom>
          <a:noFill/>
          <a:ln/>
        </p:spPr>
        <p:txBody>
          <a:bodyPr wrap="none" lIns="0" tIns="0" rIns="0" bIns="0" rtlCol="0" anchor="t"/>
          <a:lstStyle/>
          <a:p>
            <a:pPr algn="l" indent="0" marL="0">
              <a:lnSpc>
                <a:spcPts val="4550"/>
              </a:lnSpc>
              <a:buNone/>
            </a:pPr>
            <a:r>
              <a:rPr lang="en-US" sz="3650" dirty="0">
                <a:solidFill>
                  <a:srgbClr val="1B1B27"/>
                </a:solidFill>
                <a:latin typeface="Corben" pitchFamily="34" charset="0"/>
                <a:ea typeface="Corben" pitchFamily="34" charset="-122"/>
                <a:cs typeface="Corben" pitchFamily="34" charset="-120"/>
              </a:rPr>
              <a:t>AI-Driven Journey</a:t>
            </a:r>
            <a:endParaRPr lang="en-US" sz="3650" dirty="0"/>
          </a:p>
        </p:txBody>
      </p:sp>
      <p:sp>
        <p:nvSpPr>
          <p:cNvPr id="4" name="Text 1"/>
          <p:cNvSpPr/>
          <p:nvPr/>
        </p:nvSpPr>
        <p:spPr>
          <a:xfrm>
            <a:off x="6230660" y="1604724"/>
            <a:ext cx="7655481" cy="865108"/>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The future of software development is here, and it's powered by the collaboration between human creativity and artificial intelligence. We invite you to be part of this transformation.</a:t>
            </a:r>
            <a:endParaRPr lang="en-US" sz="1450" dirty="0"/>
          </a:p>
        </p:txBody>
      </p:sp>
      <p:sp>
        <p:nvSpPr>
          <p:cNvPr id="5" name="Shape 2"/>
          <p:cNvSpPr/>
          <p:nvPr/>
        </p:nvSpPr>
        <p:spPr>
          <a:xfrm>
            <a:off x="6230660" y="2666048"/>
            <a:ext cx="418624" cy="418624"/>
          </a:xfrm>
          <a:prstGeom prst="roundRect">
            <a:avLst>
              <a:gd name="adj" fmla="val 18668"/>
            </a:avLst>
          </a:prstGeom>
          <a:solidFill>
            <a:srgbClr val="D2D9F9"/>
          </a:solidFill>
          <a:ln w="7620">
            <a:solidFill>
              <a:srgbClr val="B8BFDF"/>
            </a:solidFill>
            <a:prstDash val="solid"/>
          </a:ln>
        </p:spPr>
      </p:sp>
      <p:sp>
        <p:nvSpPr>
          <p:cNvPr id="6" name="Text 3"/>
          <p:cNvSpPr/>
          <p:nvPr/>
        </p:nvSpPr>
        <p:spPr>
          <a:xfrm>
            <a:off x="6823710" y="2729984"/>
            <a:ext cx="3019782" cy="290632"/>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Explore, Enable &amp; Empower</a:t>
            </a:r>
            <a:endParaRPr lang="en-US" sz="1800" dirty="0"/>
          </a:p>
        </p:txBody>
      </p:sp>
      <p:sp>
        <p:nvSpPr>
          <p:cNvPr id="7" name="Text 4"/>
          <p:cNvSpPr/>
          <p:nvPr/>
        </p:nvSpPr>
        <p:spPr>
          <a:xfrm>
            <a:off x="6823710" y="3125272"/>
            <a:ext cx="7062430" cy="576739"/>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Dive into our AI toolkit today. Attend the expert demonstrations, try the platforms, and discover what's possible with VertexAI and Claude Code.</a:t>
            </a:r>
            <a:endParaRPr lang="en-US" sz="1450" dirty="0"/>
          </a:p>
        </p:txBody>
      </p:sp>
      <p:sp>
        <p:nvSpPr>
          <p:cNvPr id="8" name="Shape 5"/>
          <p:cNvSpPr/>
          <p:nvPr/>
        </p:nvSpPr>
        <p:spPr>
          <a:xfrm>
            <a:off x="6230660" y="4050863"/>
            <a:ext cx="418624" cy="418624"/>
          </a:xfrm>
          <a:prstGeom prst="roundRect">
            <a:avLst>
              <a:gd name="adj" fmla="val 18668"/>
            </a:avLst>
          </a:prstGeom>
          <a:solidFill>
            <a:srgbClr val="D2D9F9"/>
          </a:solidFill>
          <a:ln w="7620">
            <a:solidFill>
              <a:srgbClr val="B8BFDF"/>
            </a:solidFill>
            <a:prstDash val="solid"/>
          </a:ln>
        </p:spPr>
      </p:sp>
      <p:sp>
        <p:nvSpPr>
          <p:cNvPr id="9" name="Text 6"/>
          <p:cNvSpPr/>
          <p:nvPr/>
        </p:nvSpPr>
        <p:spPr>
          <a:xfrm>
            <a:off x="6823710" y="4114800"/>
            <a:ext cx="2786539" cy="290632"/>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Collaborate Across Teams</a:t>
            </a:r>
            <a:endParaRPr lang="en-US" sz="1800" dirty="0"/>
          </a:p>
        </p:txBody>
      </p:sp>
      <p:sp>
        <p:nvSpPr>
          <p:cNvPr id="10" name="Text 7"/>
          <p:cNvSpPr/>
          <p:nvPr/>
        </p:nvSpPr>
        <p:spPr>
          <a:xfrm>
            <a:off x="6823710" y="4510088"/>
            <a:ext cx="7062430" cy="865108"/>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Break down silos between developers, product owners, and designers. The best innovations emerge when diverse perspectives combine with powerful AI capabilities.</a:t>
            </a:r>
            <a:endParaRPr lang="en-US" sz="1450" dirty="0"/>
          </a:p>
        </p:txBody>
      </p:sp>
      <p:sp>
        <p:nvSpPr>
          <p:cNvPr id="11" name="Shape 8"/>
          <p:cNvSpPr/>
          <p:nvPr/>
        </p:nvSpPr>
        <p:spPr>
          <a:xfrm>
            <a:off x="6230660" y="5724049"/>
            <a:ext cx="418624" cy="418624"/>
          </a:xfrm>
          <a:prstGeom prst="roundRect">
            <a:avLst>
              <a:gd name="adj" fmla="val 18668"/>
            </a:avLst>
          </a:prstGeom>
          <a:solidFill>
            <a:srgbClr val="D2D9F9"/>
          </a:solidFill>
          <a:ln w="7620">
            <a:solidFill>
              <a:srgbClr val="B8BFDF"/>
            </a:solidFill>
            <a:prstDash val="solid"/>
          </a:ln>
        </p:spPr>
      </p:sp>
      <p:sp>
        <p:nvSpPr>
          <p:cNvPr id="12" name="Text 9"/>
          <p:cNvSpPr/>
          <p:nvPr/>
        </p:nvSpPr>
        <p:spPr>
          <a:xfrm>
            <a:off x="6823710" y="5787985"/>
            <a:ext cx="3490674" cy="290632"/>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Build the DARA Future Together</a:t>
            </a:r>
            <a:endParaRPr lang="en-US" sz="1800" dirty="0"/>
          </a:p>
        </p:txBody>
      </p:sp>
      <p:sp>
        <p:nvSpPr>
          <p:cNvPr id="13" name="Text 10"/>
          <p:cNvSpPr/>
          <p:nvPr/>
        </p:nvSpPr>
        <p:spPr>
          <a:xfrm>
            <a:off x="6823710" y="6183273"/>
            <a:ext cx="7062430" cy="576739"/>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Let's harness generative AI to create software that's more innovative, more reliable, and more impactful than ever before. The journey starts now.</a:t>
            </a:r>
            <a:endParaRPr lang="en-US" sz="1450" dirty="0"/>
          </a:p>
        </p:txBody>
      </p:sp>
      <p:pic>
        <p:nvPicPr>
          <p:cNvPr id="14" name="Image 1" descr="preencoded.png">    </p:cNvPr>
          <p:cNvPicPr>
            <a:picLocks noChangeAspect="1"/>
          </p:cNvPicPr>
          <p:nvPr/>
        </p:nvPicPr>
        <p:blipFill>
          <a:blip r:embed="rId2"/>
          <a:stretch>
            <a:fillRect/>
          </a:stretch>
        </p:blipFill>
        <p:spPr>
          <a:xfrm>
            <a:off x="6230660" y="6956227"/>
            <a:ext cx="2959775" cy="511612"/>
          </a:xfrm>
          <a:prstGeom prst="rect">
            <a:avLst/>
          </a:prstGeom>
        </p:spPr>
      </p:pic>
      <p:pic>
        <p:nvPicPr>
          <p:cNvPr id="15" name="Image 2" descr="preencoded.png">    </p:cNvPr>
          <p:cNvPicPr>
            <a:picLocks noChangeAspect="1"/>
          </p:cNvPicPr>
          <p:nvPr/>
        </p:nvPicPr>
        <p:blipFill>
          <a:blip r:embed="rId3"/>
          <a:stretch>
            <a:fillRect/>
          </a:stretch>
        </p:blipFill>
        <p:spPr>
          <a:xfrm>
            <a:off x="9283422" y="6956227"/>
            <a:ext cx="2390656" cy="5116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02707" y="786408"/>
            <a:ext cx="2151221" cy="317302"/>
          </a:xfrm>
          <a:prstGeom prst="roundRect">
            <a:avLst>
              <a:gd name="adj" fmla="val 18605"/>
            </a:avLst>
          </a:prstGeom>
          <a:solidFill>
            <a:srgbClr val="D2D9F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8077" y="874752"/>
            <a:ext cx="140494" cy="140494"/>
          </a:xfrm>
          <a:prstGeom prst="rect">
            <a:avLst/>
          </a:prstGeom>
        </p:spPr>
      </p:pic>
      <p:sp>
        <p:nvSpPr>
          <p:cNvPr id="4" name="Text 1"/>
          <p:cNvSpPr/>
          <p:nvPr/>
        </p:nvSpPr>
        <p:spPr>
          <a:xfrm>
            <a:off x="1018818" y="839033"/>
            <a:ext cx="1729740" cy="212050"/>
          </a:xfrm>
          <a:prstGeom prst="rect">
            <a:avLst/>
          </a:prstGeom>
          <a:noFill/>
          <a:ln/>
        </p:spPr>
        <p:txBody>
          <a:bodyPr wrap="none" lIns="0" tIns="0" rIns="0" bIns="0" rtlCol="0" anchor="t"/>
          <a:lstStyle/>
          <a:p>
            <a:pPr algn="l" indent="0" marL="0">
              <a:lnSpc>
                <a:spcPts val="1650"/>
              </a:lnSpc>
              <a:buNone/>
            </a:pPr>
            <a:r>
              <a:rPr lang="en-US" sz="1100" dirty="0">
                <a:solidFill>
                  <a:srgbClr val="404155"/>
                </a:solidFill>
                <a:latin typeface="Nobile" pitchFamily="34" charset="0"/>
                <a:ea typeface="Nobile" pitchFamily="34" charset="-122"/>
                <a:cs typeface="Nobile" pitchFamily="34" charset="-120"/>
              </a:rPr>
              <a:t>STRATEGIC INVESTMENT</a:t>
            </a:r>
            <a:endParaRPr lang="en-US" sz="1100" dirty="0"/>
          </a:p>
        </p:txBody>
      </p:sp>
      <p:sp>
        <p:nvSpPr>
          <p:cNvPr id="5" name="Text 2"/>
          <p:cNvSpPr/>
          <p:nvPr/>
        </p:nvSpPr>
        <p:spPr>
          <a:xfrm>
            <a:off x="702707" y="1167170"/>
            <a:ext cx="10830282" cy="548997"/>
          </a:xfrm>
          <a:prstGeom prst="rect">
            <a:avLst/>
          </a:prstGeom>
          <a:noFill/>
          <a:ln/>
        </p:spPr>
        <p:txBody>
          <a:bodyPr wrap="none" lIns="0" tIns="0" rIns="0" bIns="0" rtlCol="0" anchor="t"/>
          <a:lstStyle/>
          <a:p>
            <a:pPr algn="l" indent="0" marL="0">
              <a:lnSpc>
                <a:spcPts val="4300"/>
              </a:lnSpc>
              <a:buNone/>
            </a:pPr>
            <a:r>
              <a:rPr lang="en-US" sz="3450" dirty="0">
                <a:solidFill>
                  <a:srgbClr val="1B1B27"/>
                </a:solidFill>
                <a:latin typeface="Corben" pitchFamily="34" charset="0"/>
                <a:ea typeface="Corben" pitchFamily="34" charset="-122"/>
                <a:cs typeface="Corben" pitchFamily="34" charset="-120"/>
              </a:rPr>
              <a:t>Our Strategic AI Investment: VertexAI &amp; Claude Code</a:t>
            </a:r>
            <a:endParaRPr lang="en-US" sz="3450" dirty="0"/>
          </a:p>
        </p:txBody>
      </p:sp>
      <p:sp>
        <p:nvSpPr>
          <p:cNvPr id="6" name="Shape 3"/>
          <p:cNvSpPr/>
          <p:nvPr/>
        </p:nvSpPr>
        <p:spPr>
          <a:xfrm>
            <a:off x="576143" y="1949410"/>
            <a:ext cx="5968603" cy="4788694"/>
          </a:xfrm>
          <a:prstGeom prst="roundRect">
            <a:avLst>
              <a:gd name="adj" fmla="val 2642"/>
            </a:avLst>
          </a:prstGeom>
          <a:solidFill>
            <a:srgbClr val="4967E9">
              <a:alpha val="95000"/>
            </a:srgbClr>
          </a:solidFill>
          <a:ln/>
        </p:spPr>
      </p:sp>
      <p:sp>
        <p:nvSpPr>
          <p:cNvPr id="7" name="Text 4"/>
          <p:cNvSpPr/>
          <p:nvPr/>
        </p:nvSpPr>
        <p:spPr>
          <a:xfrm>
            <a:off x="751761" y="2104906"/>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Corben" pitchFamily="34" charset="0"/>
                <a:ea typeface="Corben" pitchFamily="34" charset="-122"/>
                <a:cs typeface="Corben" pitchFamily="34" charset="-120"/>
              </a:rPr>
              <a:t>Powering Innovation</a:t>
            </a:r>
            <a:endParaRPr lang="en-US" sz="1700" dirty="0"/>
          </a:p>
        </p:txBody>
      </p:sp>
      <p:sp>
        <p:nvSpPr>
          <p:cNvPr id="8" name="Text 5"/>
          <p:cNvSpPr/>
          <p:nvPr/>
        </p:nvSpPr>
        <p:spPr>
          <a:xfrm>
            <a:off x="751761" y="2534960"/>
            <a:ext cx="5617369" cy="1060133"/>
          </a:xfrm>
          <a:prstGeom prst="rect">
            <a:avLst/>
          </a:prstGeom>
          <a:noFill/>
          <a:ln/>
        </p:spPr>
        <p:txBody>
          <a:bodyPr wrap="square" lIns="0" tIns="0" rIns="0" bIns="0" rtlCol="0" anchor="t"/>
          <a:lstStyle/>
          <a:p>
            <a:pPr algn="l" indent="0" marL="0">
              <a:lnSpc>
                <a:spcPts val="2050"/>
              </a:lnSpc>
              <a:buNone/>
            </a:pPr>
            <a:r>
              <a:rPr lang="en-US" sz="1350" dirty="0">
                <a:solidFill>
                  <a:srgbClr val="FFFFFF"/>
                </a:solidFill>
                <a:latin typeface="Nobile" pitchFamily="34" charset="0"/>
                <a:ea typeface="Nobile" pitchFamily="34" charset="-122"/>
                <a:cs typeface="Nobile" pitchFamily="34" charset="-120"/>
              </a:rPr>
              <a:t>We've made a significant commitment to generative AI by investing in Google's VertexAI platform and Anthropic's Claude Code assistant. This dual-platform approach gives our teams the flexibility and power to tackle diverse development challenges.</a:t>
            </a:r>
            <a:endParaRPr lang="en-US" sz="1350" dirty="0"/>
          </a:p>
        </p:txBody>
      </p:sp>
      <p:sp>
        <p:nvSpPr>
          <p:cNvPr id="9" name="Shape 6"/>
          <p:cNvSpPr/>
          <p:nvPr/>
        </p:nvSpPr>
        <p:spPr>
          <a:xfrm>
            <a:off x="6854428" y="2124313"/>
            <a:ext cx="3462576" cy="2274213"/>
          </a:xfrm>
          <a:prstGeom prst="roundRect">
            <a:avLst>
              <a:gd name="adj" fmla="val 3245"/>
            </a:avLst>
          </a:prstGeom>
          <a:solidFill>
            <a:srgbClr val="D2D9F9"/>
          </a:solidFill>
          <a:ln w="7620">
            <a:solidFill>
              <a:srgbClr val="B8BFDF"/>
            </a:solidFill>
            <a:prstDash val="solid"/>
          </a:ln>
        </p:spPr>
      </p:sp>
      <p:sp>
        <p:nvSpPr>
          <p:cNvPr id="10" name="Shape 7"/>
          <p:cNvSpPr/>
          <p:nvPr/>
        </p:nvSpPr>
        <p:spPr>
          <a:xfrm>
            <a:off x="7037665" y="2307550"/>
            <a:ext cx="527090" cy="527090"/>
          </a:xfrm>
          <a:prstGeom prst="roundRect">
            <a:avLst>
              <a:gd name="adj" fmla="val 17346346"/>
            </a:avLst>
          </a:prstGeom>
          <a:solidFill>
            <a:srgbClr val="4967E9"/>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2564" y="2452449"/>
            <a:ext cx="237173" cy="237173"/>
          </a:xfrm>
          <a:prstGeom prst="rect">
            <a:avLst/>
          </a:prstGeom>
        </p:spPr>
      </p:pic>
      <p:sp>
        <p:nvSpPr>
          <p:cNvPr id="12" name="Text 8"/>
          <p:cNvSpPr/>
          <p:nvPr/>
        </p:nvSpPr>
        <p:spPr>
          <a:xfrm>
            <a:off x="7037665" y="2990136"/>
            <a:ext cx="2244090"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Ideation &amp; Generation</a:t>
            </a:r>
            <a:endParaRPr lang="en-US" sz="1700" dirty="0"/>
          </a:p>
        </p:txBody>
      </p:sp>
      <p:sp>
        <p:nvSpPr>
          <p:cNvPr id="13" name="Text 9"/>
          <p:cNvSpPr/>
          <p:nvPr/>
        </p:nvSpPr>
        <p:spPr>
          <a:xfrm>
            <a:off x="7037665" y="3420189"/>
            <a:ext cx="3096101" cy="795099"/>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Create innovative UI designs and code from natural language descriptions</a:t>
            </a:r>
            <a:endParaRPr lang="en-US" sz="1350" dirty="0"/>
          </a:p>
        </p:txBody>
      </p:sp>
      <p:sp>
        <p:nvSpPr>
          <p:cNvPr id="14" name="Shape 10"/>
          <p:cNvSpPr/>
          <p:nvPr/>
        </p:nvSpPr>
        <p:spPr>
          <a:xfrm>
            <a:off x="10472499" y="2124313"/>
            <a:ext cx="3462695" cy="2274213"/>
          </a:xfrm>
          <a:prstGeom prst="roundRect">
            <a:avLst>
              <a:gd name="adj" fmla="val 3245"/>
            </a:avLst>
          </a:prstGeom>
          <a:solidFill>
            <a:srgbClr val="D2D9F9"/>
          </a:solidFill>
          <a:ln w="7620">
            <a:solidFill>
              <a:srgbClr val="B8BFDF"/>
            </a:solidFill>
            <a:prstDash val="solid"/>
          </a:ln>
        </p:spPr>
      </p:sp>
      <p:sp>
        <p:nvSpPr>
          <p:cNvPr id="15" name="Shape 11"/>
          <p:cNvSpPr/>
          <p:nvPr/>
        </p:nvSpPr>
        <p:spPr>
          <a:xfrm>
            <a:off x="10655737" y="2307550"/>
            <a:ext cx="527090" cy="527090"/>
          </a:xfrm>
          <a:prstGeom prst="roundRect">
            <a:avLst>
              <a:gd name="adj" fmla="val 17346346"/>
            </a:avLst>
          </a:prstGeom>
          <a:solidFill>
            <a:srgbClr val="4967E9"/>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00636" y="2452449"/>
            <a:ext cx="237173" cy="237173"/>
          </a:xfrm>
          <a:prstGeom prst="rect">
            <a:avLst/>
          </a:prstGeom>
        </p:spPr>
      </p:pic>
      <p:sp>
        <p:nvSpPr>
          <p:cNvPr id="17" name="Text 12"/>
          <p:cNvSpPr/>
          <p:nvPr/>
        </p:nvSpPr>
        <p:spPr>
          <a:xfrm>
            <a:off x="10655737" y="2990136"/>
            <a:ext cx="2293025"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Precision Engineering</a:t>
            </a:r>
            <a:endParaRPr lang="en-US" sz="1700" dirty="0"/>
          </a:p>
        </p:txBody>
      </p:sp>
      <p:sp>
        <p:nvSpPr>
          <p:cNvPr id="18" name="Text 13"/>
          <p:cNvSpPr/>
          <p:nvPr/>
        </p:nvSpPr>
        <p:spPr>
          <a:xfrm>
            <a:off x="10655737" y="3420189"/>
            <a:ext cx="3096220" cy="795099"/>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Generate exact code blocks that meet specific requirements through advanced prompting</a:t>
            </a:r>
            <a:endParaRPr lang="en-US" sz="1350" dirty="0"/>
          </a:p>
        </p:txBody>
      </p:sp>
      <p:sp>
        <p:nvSpPr>
          <p:cNvPr id="19" name="Shape 14"/>
          <p:cNvSpPr/>
          <p:nvPr/>
        </p:nvSpPr>
        <p:spPr>
          <a:xfrm>
            <a:off x="6854428" y="4554022"/>
            <a:ext cx="7080766" cy="2009180"/>
          </a:xfrm>
          <a:prstGeom prst="roundRect">
            <a:avLst>
              <a:gd name="adj" fmla="val 3673"/>
            </a:avLst>
          </a:prstGeom>
          <a:solidFill>
            <a:srgbClr val="D2D9F9"/>
          </a:solidFill>
          <a:ln w="7620">
            <a:solidFill>
              <a:srgbClr val="B8BFDF"/>
            </a:solidFill>
            <a:prstDash val="solid"/>
          </a:ln>
        </p:spPr>
      </p:sp>
      <p:sp>
        <p:nvSpPr>
          <p:cNvPr id="20" name="Shape 15"/>
          <p:cNvSpPr/>
          <p:nvPr/>
        </p:nvSpPr>
        <p:spPr>
          <a:xfrm>
            <a:off x="7037665" y="4737259"/>
            <a:ext cx="527090" cy="527090"/>
          </a:xfrm>
          <a:prstGeom prst="roundRect">
            <a:avLst>
              <a:gd name="adj" fmla="val 17346346"/>
            </a:avLst>
          </a:prstGeom>
          <a:solidFill>
            <a:srgbClr val="4967E9"/>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2564" y="4882158"/>
            <a:ext cx="237173" cy="237173"/>
          </a:xfrm>
          <a:prstGeom prst="rect">
            <a:avLst/>
          </a:prstGeom>
        </p:spPr>
      </p:pic>
      <p:sp>
        <p:nvSpPr>
          <p:cNvPr id="22" name="Text 16"/>
          <p:cNvSpPr/>
          <p:nvPr/>
        </p:nvSpPr>
        <p:spPr>
          <a:xfrm>
            <a:off x="7037665" y="5419844"/>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Team Empowerment</a:t>
            </a:r>
            <a:endParaRPr lang="en-US" sz="1700" dirty="0"/>
          </a:p>
        </p:txBody>
      </p:sp>
      <p:sp>
        <p:nvSpPr>
          <p:cNvPr id="23" name="Text 17"/>
          <p:cNvSpPr/>
          <p:nvPr/>
        </p:nvSpPr>
        <p:spPr>
          <a:xfrm>
            <a:off x="7037665" y="5849898"/>
            <a:ext cx="6714292"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Equip developers, product owners, and designers with cutting-edge AI capabilities</a:t>
            </a:r>
            <a:endParaRPr lang="en-US" sz="1350" dirty="0"/>
          </a:p>
        </p:txBody>
      </p:sp>
      <p:sp>
        <p:nvSpPr>
          <p:cNvPr id="24" name="Text 18"/>
          <p:cNvSpPr/>
          <p:nvPr/>
        </p:nvSpPr>
        <p:spPr>
          <a:xfrm>
            <a:off x="702707" y="6913007"/>
            <a:ext cx="13224986"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This investment represents our commitment to staying at the forefront of software development, enabling our teams to work smarter, faster, and more creatively than ever before.</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1978" y="1393746"/>
            <a:ext cx="7980045" cy="909637"/>
          </a:xfrm>
          <a:prstGeom prst="rect">
            <a:avLst/>
          </a:prstGeom>
          <a:noFill/>
          <a:ln/>
        </p:spPr>
        <p:txBody>
          <a:bodyPr wrap="square" lIns="0" tIns="0" rIns="0" bIns="0" rtlCol="0" anchor="t"/>
          <a:lstStyle/>
          <a:p>
            <a:pPr algn="l" indent="0" marL="0">
              <a:lnSpc>
                <a:spcPts val="3550"/>
              </a:lnSpc>
              <a:buNone/>
            </a:pPr>
            <a:r>
              <a:rPr lang="en-US" sz="2850" dirty="0">
                <a:solidFill>
                  <a:srgbClr val="1B1B27"/>
                </a:solidFill>
                <a:latin typeface="Corben" pitchFamily="34" charset="0"/>
                <a:ea typeface="Corben" pitchFamily="34" charset="-122"/>
                <a:cs typeface="Corben" pitchFamily="34" charset="-120"/>
              </a:rPr>
              <a:t>Mastering Prompt Engineering: The Key to AI-Driven UI &amp; Code</a:t>
            </a:r>
            <a:endParaRPr lang="en-US" sz="2850" dirty="0"/>
          </a:p>
        </p:txBody>
      </p:sp>
      <p:sp>
        <p:nvSpPr>
          <p:cNvPr id="4" name="Text 1"/>
          <p:cNvSpPr/>
          <p:nvPr/>
        </p:nvSpPr>
        <p:spPr>
          <a:xfrm>
            <a:off x="581978" y="2463403"/>
            <a:ext cx="7980045" cy="605076"/>
          </a:xfrm>
          <a:prstGeom prst="rect">
            <a:avLst/>
          </a:prstGeom>
          <a:noFill/>
          <a:ln/>
        </p:spPr>
        <p:txBody>
          <a:bodyPr wrap="squar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The quality of AI-generated output is directly proportional to the quality of prompts provided. Effective prompt engineering is the cornerstone of successful AI-assisted development, transforming vague ideas into precise, production-ready solutions.</a:t>
            </a:r>
            <a:endParaRPr lang="en-US" sz="1100" dirty="0"/>
          </a:p>
        </p:txBody>
      </p:sp>
      <p:sp>
        <p:nvSpPr>
          <p:cNvPr id="5" name="Shape 2"/>
          <p:cNvSpPr/>
          <p:nvPr/>
        </p:nvSpPr>
        <p:spPr>
          <a:xfrm>
            <a:off x="745688" y="3188494"/>
            <a:ext cx="15240" cy="2812256"/>
          </a:xfrm>
          <a:prstGeom prst="roundRect">
            <a:avLst>
              <a:gd name="adj" fmla="val 401042"/>
            </a:avLst>
          </a:prstGeom>
          <a:solidFill>
            <a:srgbClr val="B8BFDF"/>
          </a:solidFill>
          <a:ln/>
        </p:spPr>
      </p:sp>
      <p:sp>
        <p:nvSpPr>
          <p:cNvPr id="6" name="Shape 3"/>
          <p:cNvSpPr/>
          <p:nvPr/>
        </p:nvSpPr>
        <p:spPr>
          <a:xfrm>
            <a:off x="894159" y="3344585"/>
            <a:ext cx="436483" cy="15240"/>
          </a:xfrm>
          <a:prstGeom prst="roundRect">
            <a:avLst>
              <a:gd name="adj" fmla="val 401042"/>
            </a:avLst>
          </a:prstGeom>
          <a:solidFill>
            <a:srgbClr val="B8BFDF"/>
          </a:solidFill>
          <a:ln/>
        </p:spPr>
      </p:sp>
      <p:sp>
        <p:nvSpPr>
          <p:cNvPr id="7" name="Shape 4"/>
          <p:cNvSpPr/>
          <p:nvPr/>
        </p:nvSpPr>
        <p:spPr>
          <a:xfrm>
            <a:off x="581978" y="3188494"/>
            <a:ext cx="327422" cy="327422"/>
          </a:xfrm>
          <a:prstGeom prst="roundRect">
            <a:avLst>
              <a:gd name="adj" fmla="val 18667"/>
            </a:avLst>
          </a:prstGeom>
          <a:solidFill>
            <a:srgbClr val="D2D9F9"/>
          </a:solidFill>
          <a:ln w="7620">
            <a:solidFill>
              <a:srgbClr val="B8BFDF"/>
            </a:solidFill>
            <a:prstDash val="solid"/>
          </a:ln>
        </p:spPr>
      </p:sp>
      <p:sp>
        <p:nvSpPr>
          <p:cNvPr id="8" name="Text 5"/>
          <p:cNvSpPr/>
          <p:nvPr/>
        </p:nvSpPr>
        <p:spPr>
          <a:xfrm>
            <a:off x="636568" y="3215819"/>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1</a:t>
            </a:r>
            <a:endParaRPr lang="en-US" sz="1700" dirty="0"/>
          </a:p>
        </p:txBody>
      </p:sp>
      <p:sp>
        <p:nvSpPr>
          <p:cNvPr id="9" name="Text 6"/>
          <p:cNvSpPr/>
          <p:nvPr/>
        </p:nvSpPr>
        <p:spPr>
          <a:xfrm>
            <a:off x="1473279" y="3238500"/>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Clarity &amp; Specificity</a:t>
            </a:r>
            <a:endParaRPr lang="en-US" sz="1400" dirty="0"/>
          </a:p>
        </p:txBody>
      </p:sp>
      <p:sp>
        <p:nvSpPr>
          <p:cNvPr id="10" name="Text 7"/>
          <p:cNvSpPr/>
          <p:nvPr/>
        </p:nvSpPr>
        <p:spPr>
          <a:xfrm>
            <a:off x="1473279" y="3529846"/>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Define clear objectives with specific requirements, constraints, and desired outcomes</a:t>
            </a:r>
            <a:endParaRPr lang="en-US" sz="1100" dirty="0"/>
          </a:p>
        </p:txBody>
      </p:sp>
      <p:sp>
        <p:nvSpPr>
          <p:cNvPr id="11" name="Shape 8"/>
          <p:cNvSpPr/>
          <p:nvPr/>
        </p:nvSpPr>
        <p:spPr>
          <a:xfrm>
            <a:off x="894159" y="4100989"/>
            <a:ext cx="436483" cy="15240"/>
          </a:xfrm>
          <a:prstGeom prst="roundRect">
            <a:avLst>
              <a:gd name="adj" fmla="val 401042"/>
            </a:avLst>
          </a:prstGeom>
          <a:solidFill>
            <a:srgbClr val="B8BFDF"/>
          </a:solidFill>
          <a:ln/>
        </p:spPr>
      </p:sp>
      <p:sp>
        <p:nvSpPr>
          <p:cNvPr id="12" name="Shape 9"/>
          <p:cNvSpPr/>
          <p:nvPr/>
        </p:nvSpPr>
        <p:spPr>
          <a:xfrm>
            <a:off x="581978" y="3944898"/>
            <a:ext cx="327422" cy="327422"/>
          </a:xfrm>
          <a:prstGeom prst="roundRect">
            <a:avLst>
              <a:gd name="adj" fmla="val 18667"/>
            </a:avLst>
          </a:prstGeom>
          <a:solidFill>
            <a:srgbClr val="D2D9F9"/>
          </a:solidFill>
          <a:ln w="7620">
            <a:solidFill>
              <a:srgbClr val="B8BFDF"/>
            </a:solidFill>
            <a:prstDash val="solid"/>
          </a:ln>
        </p:spPr>
      </p:sp>
      <p:sp>
        <p:nvSpPr>
          <p:cNvPr id="13" name="Text 10"/>
          <p:cNvSpPr/>
          <p:nvPr/>
        </p:nvSpPr>
        <p:spPr>
          <a:xfrm>
            <a:off x="636568" y="3972223"/>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2</a:t>
            </a:r>
            <a:endParaRPr lang="en-US" sz="1700" dirty="0"/>
          </a:p>
        </p:txBody>
      </p:sp>
      <p:sp>
        <p:nvSpPr>
          <p:cNvPr id="14" name="Text 11"/>
          <p:cNvSpPr/>
          <p:nvPr/>
        </p:nvSpPr>
        <p:spPr>
          <a:xfrm>
            <a:off x="1473279" y="3994904"/>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Context Enrichment</a:t>
            </a:r>
            <a:endParaRPr lang="en-US" sz="1400" dirty="0"/>
          </a:p>
        </p:txBody>
      </p:sp>
      <p:sp>
        <p:nvSpPr>
          <p:cNvPr id="15" name="Text 12"/>
          <p:cNvSpPr/>
          <p:nvPr/>
        </p:nvSpPr>
        <p:spPr>
          <a:xfrm>
            <a:off x="1473279" y="4286250"/>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Provide relevant background, technical specifications, and business context</a:t>
            </a:r>
            <a:endParaRPr lang="en-US" sz="1100" dirty="0"/>
          </a:p>
        </p:txBody>
      </p:sp>
      <p:sp>
        <p:nvSpPr>
          <p:cNvPr id="16" name="Shape 13"/>
          <p:cNvSpPr/>
          <p:nvPr/>
        </p:nvSpPr>
        <p:spPr>
          <a:xfrm>
            <a:off x="894159" y="4857393"/>
            <a:ext cx="436483" cy="15240"/>
          </a:xfrm>
          <a:prstGeom prst="roundRect">
            <a:avLst>
              <a:gd name="adj" fmla="val 401042"/>
            </a:avLst>
          </a:prstGeom>
          <a:solidFill>
            <a:srgbClr val="B8BFDF"/>
          </a:solidFill>
          <a:ln/>
        </p:spPr>
      </p:sp>
      <p:sp>
        <p:nvSpPr>
          <p:cNvPr id="17" name="Shape 14"/>
          <p:cNvSpPr/>
          <p:nvPr/>
        </p:nvSpPr>
        <p:spPr>
          <a:xfrm>
            <a:off x="581978" y="4701302"/>
            <a:ext cx="327422" cy="327422"/>
          </a:xfrm>
          <a:prstGeom prst="roundRect">
            <a:avLst>
              <a:gd name="adj" fmla="val 18667"/>
            </a:avLst>
          </a:prstGeom>
          <a:solidFill>
            <a:srgbClr val="D2D9F9"/>
          </a:solidFill>
          <a:ln w="7620">
            <a:solidFill>
              <a:srgbClr val="B8BFDF"/>
            </a:solidFill>
            <a:prstDash val="solid"/>
          </a:ln>
        </p:spPr>
      </p:sp>
      <p:sp>
        <p:nvSpPr>
          <p:cNvPr id="18" name="Text 15"/>
          <p:cNvSpPr/>
          <p:nvPr/>
        </p:nvSpPr>
        <p:spPr>
          <a:xfrm>
            <a:off x="636568" y="4728627"/>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3</a:t>
            </a:r>
            <a:endParaRPr lang="en-US" sz="1700" dirty="0"/>
          </a:p>
        </p:txBody>
      </p:sp>
      <p:sp>
        <p:nvSpPr>
          <p:cNvPr id="19" name="Text 16"/>
          <p:cNvSpPr/>
          <p:nvPr/>
        </p:nvSpPr>
        <p:spPr>
          <a:xfrm>
            <a:off x="1473279" y="4751308"/>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Iterative Refinement</a:t>
            </a:r>
            <a:endParaRPr lang="en-US" sz="1400" dirty="0"/>
          </a:p>
        </p:txBody>
      </p:sp>
      <p:sp>
        <p:nvSpPr>
          <p:cNvPr id="20" name="Text 17"/>
          <p:cNvSpPr/>
          <p:nvPr/>
        </p:nvSpPr>
        <p:spPr>
          <a:xfrm>
            <a:off x="1473279" y="5042654"/>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Test, evaluate, and refine prompts to optimize AI performance and output quality</a:t>
            </a:r>
            <a:endParaRPr lang="en-US" sz="1100" dirty="0"/>
          </a:p>
        </p:txBody>
      </p:sp>
      <p:sp>
        <p:nvSpPr>
          <p:cNvPr id="21" name="Shape 18"/>
          <p:cNvSpPr/>
          <p:nvPr/>
        </p:nvSpPr>
        <p:spPr>
          <a:xfrm>
            <a:off x="894159" y="5613797"/>
            <a:ext cx="436483" cy="15240"/>
          </a:xfrm>
          <a:prstGeom prst="roundRect">
            <a:avLst>
              <a:gd name="adj" fmla="val 401042"/>
            </a:avLst>
          </a:prstGeom>
          <a:solidFill>
            <a:srgbClr val="B8BFDF"/>
          </a:solidFill>
          <a:ln/>
        </p:spPr>
      </p:sp>
      <p:sp>
        <p:nvSpPr>
          <p:cNvPr id="22" name="Shape 19"/>
          <p:cNvSpPr/>
          <p:nvPr/>
        </p:nvSpPr>
        <p:spPr>
          <a:xfrm>
            <a:off x="581978" y="5457706"/>
            <a:ext cx="327422" cy="327422"/>
          </a:xfrm>
          <a:prstGeom prst="roundRect">
            <a:avLst>
              <a:gd name="adj" fmla="val 18667"/>
            </a:avLst>
          </a:prstGeom>
          <a:solidFill>
            <a:srgbClr val="D2D9F9"/>
          </a:solidFill>
          <a:ln w="7620">
            <a:solidFill>
              <a:srgbClr val="B8BFDF"/>
            </a:solidFill>
            <a:prstDash val="solid"/>
          </a:ln>
        </p:spPr>
      </p:sp>
      <p:sp>
        <p:nvSpPr>
          <p:cNvPr id="23" name="Text 20"/>
          <p:cNvSpPr/>
          <p:nvPr/>
        </p:nvSpPr>
        <p:spPr>
          <a:xfrm>
            <a:off x="636568" y="5485031"/>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4</a:t>
            </a:r>
            <a:endParaRPr lang="en-US" sz="1700" dirty="0"/>
          </a:p>
        </p:txBody>
      </p:sp>
      <p:sp>
        <p:nvSpPr>
          <p:cNvPr id="24" name="Text 21"/>
          <p:cNvSpPr/>
          <p:nvPr/>
        </p:nvSpPr>
        <p:spPr>
          <a:xfrm>
            <a:off x="1473279" y="5507712"/>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Full Potential</a:t>
            </a:r>
            <a:endParaRPr lang="en-US" sz="1400" dirty="0"/>
          </a:p>
        </p:txBody>
      </p:sp>
      <p:sp>
        <p:nvSpPr>
          <p:cNvPr id="25" name="Text 22"/>
          <p:cNvSpPr/>
          <p:nvPr/>
        </p:nvSpPr>
        <p:spPr>
          <a:xfrm>
            <a:off x="1473279" y="5799058"/>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Unlock AI's capabilities for sophisticated UI designs and complex code generation</a:t>
            </a:r>
            <a:endParaRPr lang="en-US" sz="1100" dirty="0"/>
          </a:p>
        </p:txBody>
      </p:sp>
      <p:sp>
        <p:nvSpPr>
          <p:cNvPr id="26" name="Shape 23"/>
          <p:cNvSpPr/>
          <p:nvPr/>
        </p:nvSpPr>
        <p:spPr>
          <a:xfrm>
            <a:off x="581978" y="6120765"/>
            <a:ext cx="7980045" cy="715089"/>
          </a:xfrm>
          <a:prstGeom prst="roundRect">
            <a:avLst>
              <a:gd name="adj" fmla="val 8547"/>
            </a:avLst>
          </a:prstGeom>
          <a:solidFill>
            <a:srgbClr val="BBC6F7"/>
          </a:solidFill>
          <a:ln/>
        </p:spPr>
      </p:sp>
      <p:pic>
        <p:nvPicPr>
          <p:cNvPr id="27" name="Image 1" descr="preencoded.png">    </p:cNvPr>
          <p:cNvPicPr>
            <a:picLocks noChangeAspect="1"/>
          </p:cNvPicPr>
          <p:nvPr/>
        </p:nvPicPr>
        <p:blipFill>
          <a:blip r:embed="rId2"/>
          <a:stretch>
            <a:fillRect/>
          </a:stretch>
        </p:blipFill>
        <p:spPr>
          <a:xfrm>
            <a:off x="727472" y="6312337"/>
            <a:ext cx="181808" cy="145494"/>
          </a:xfrm>
          <a:prstGeom prst="rect">
            <a:avLst/>
          </a:prstGeom>
        </p:spPr>
      </p:pic>
      <p:sp>
        <p:nvSpPr>
          <p:cNvPr id="28" name="Text 24"/>
          <p:cNvSpPr/>
          <p:nvPr/>
        </p:nvSpPr>
        <p:spPr>
          <a:xfrm>
            <a:off x="1054775" y="6263759"/>
            <a:ext cx="7361753" cy="403384"/>
          </a:xfrm>
          <a:prstGeom prst="rect">
            <a:avLst/>
          </a:prstGeom>
          <a:noFill/>
          <a:ln/>
        </p:spPr>
        <p:txBody>
          <a:bodyPr wrap="square" lIns="0" tIns="0" rIns="0" bIns="0" rtlCol="0" anchor="t"/>
          <a:lstStyle/>
          <a:p>
            <a:pPr algn="l" indent="0" marL="0">
              <a:lnSpc>
                <a:spcPts val="1550"/>
              </a:lnSpc>
              <a:buNone/>
            </a:pPr>
            <a:r>
              <a:rPr lang="en-US" sz="1100" dirty="0">
                <a:solidFill>
                  <a:srgbClr val="000000"/>
                </a:solidFill>
                <a:latin typeface="Nobile" pitchFamily="34" charset="0"/>
                <a:ea typeface="Nobile" pitchFamily="34" charset="-122"/>
                <a:cs typeface="Nobile" pitchFamily="34" charset="-120"/>
              </a:rPr>
              <a:t>Mastering prompt engineering transforms AI from a simple tool into a powerful collaborative partner in the development process.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09732" y="617577"/>
            <a:ext cx="2136577" cy="336709"/>
          </a:xfrm>
          <a:prstGeom prst="roundRect">
            <a:avLst>
              <a:gd name="adj" fmla="val 17707"/>
            </a:avLst>
          </a:prstGeom>
          <a:noFill/>
          <a:ln w="7620">
            <a:solidFill>
              <a:srgbClr val="4967E9"/>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3793" y="714970"/>
            <a:ext cx="141923" cy="141923"/>
          </a:xfrm>
          <a:prstGeom prst="rect">
            <a:avLst/>
          </a:prstGeom>
        </p:spPr>
      </p:pic>
      <p:sp>
        <p:nvSpPr>
          <p:cNvPr id="4" name="Text 1"/>
          <p:cNvSpPr/>
          <p:nvPr/>
        </p:nvSpPr>
        <p:spPr>
          <a:xfrm>
            <a:off x="1036677" y="678418"/>
            <a:ext cx="1695569" cy="215027"/>
          </a:xfrm>
          <a:prstGeom prst="rect">
            <a:avLst/>
          </a:prstGeom>
          <a:noFill/>
          <a:ln/>
        </p:spPr>
        <p:txBody>
          <a:bodyPr wrap="none" lIns="0" tIns="0" rIns="0" bIns="0" rtlCol="0" anchor="t"/>
          <a:lstStyle/>
          <a:p>
            <a:pPr algn="l" indent="0" marL="0">
              <a:lnSpc>
                <a:spcPts val="1650"/>
              </a:lnSpc>
              <a:buNone/>
            </a:pPr>
            <a:r>
              <a:rPr lang="en-US" sz="1100" dirty="0">
                <a:solidFill>
                  <a:srgbClr val="4967E9"/>
                </a:solidFill>
                <a:latin typeface="Nobile" pitchFamily="34" charset="0"/>
                <a:ea typeface="Nobile" pitchFamily="34" charset="-122"/>
                <a:cs typeface="Nobile" pitchFamily="34" charset="-120"/>
              </a:rPr>
              <a:t>LIVE DEMONSTRATIONS</a:t>
            </a:r>
            <a:endParaRPr lang="en-US" sz="1100" dirty="0"/>
          </a:p>
        </p:txBody>
      </p:sp>
      <p:sp>
        <p:nvSpPr>
          <p:cNvPr id="5" name="Text 2"/>
          <p:cNvSpPr/>
          <p:nvPr/>
        </p:nvSpPr>
        <p:spPr>
          <a:xfrm>
            <a:off x="709732" y="1017627"/>
            <a:ext cx="10732413" cy="554474"/>
          </a:xfrm>
          <a:prstGeom prst="rect">
            <a:avLst/>
          </a:prstGeom>
          <a:noFill/>
          <a:ln/>
        </p:spPr>
        <p:txBody>
          <a:bodyPr wrap="none" lIns="0" tIns="0" rIns="0" bIns="0" rtlCol="0" anchor="t"/>
          <a:lstStyle/>
          <a:p>
            <a:pPr algn="l" indent="0" marL="0">
              <a:lnSpc>
                <a:spcPts val="4350"/>
              </a:lnSpc>
              <a:buNone/>
            </a:pPr>
            <a:r>
              <a:rPr lang="en-US" sz="3450" dirty="0">
                <a:solidFill>
                  <a:srgbClr val="1B1B27"/>
                </a:solidFill>
                <a:latin typeface="Corben" pitchFamily="34" charset="0"/>
                <a:ea typeface="Corben" pitchFamily="34" charset="-122"/>
                <a:cs typeface="Corben" pitchFamily="34" charset="-120"/>
              </a:rPr>
              <a:t>Overview &amp; Readiness: Expert-Led Demonstrations</a:t>
            </a:r>
            <a:endParaRPr lang="en-US" sz="3450" dirty="0"/>
          </a:p>
        </p:txBody>
      </p:sp>
      <p:sp>
        <p:nvSpPr>
          <p:cNvPr id="6" name="Text 3"/>
          <p:cNvSpPr/>
          <p:nvPr/>
        </p:nvSpPr>
        <p:spPr>
          <a:xfrm>
            <a:off x="709732" y="1809988"/>
            <a:ext cx="13210937" cy="537448"/>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Our technical leaders will guide you through hands-on demonstrations of prompt engineering techniques, development environments, and code generation workflows. These sessions are designed to get you productive with our AI toolkit immediately.</a:t>
            </a:r>
            <a:endParaRPr lang="en-US" sz="1350" dirty="0"/>
          </a:p>
        </p:txBody>
      </p:sp>
      <p:pic>
        <p:nvPicPr>
          <p:cNvPr id="7" name="Image 1" descr="preencoded.png">    </p:cNvPr>
          <p:cNvPicPr>
            <a:picLocks noChangeAspect="1"/>
          </p:cNvPicPr>
          <p:nvPr/>
        </p:nvPicPr>
        <p:blipFill>
          <a:blip r:embed="rId3"/>
          <a:stretch>
            <a:fillRect/>
          </a:stretch>
        </p:blipFill>
        <p:spPr>
          <a:xfrm>
            <a:off x="709732" y="2525792"/>
            <a:ext cx="2270760" cy="2270760"/>
          </a:xfrm>
          <a:prstGeom prst="rect">
            <a:avLst/>
          </a:prstGeom>
        </p:spPr>
      </p:pic>
      <p:sp>
        <p:nvSpPr>
          <p:cNvPr id="8" name="Text 4"/>
          <p:cNvSpPr/>
          <p:nvPr/>
        </p:nvSpPr>
        <p:spPr>
          <a:xfrm>
            <a:off x="709732" y="4994791"/>
            <a:ext cx="2218015" cy="27717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Ryan Colkit</a:t>
            </a:r>
            <a:endParaRPr lang="en-US" sz="1700" dirty="0"/>
          </a:p>
        </p:txBody>
      </p:sp>
      <p:sp>
        <p:nvSpPr>
          <p:cNvPr id="9" name="Text 5"/>
          <p:cNvSpPr/>
          <p:nvPr/>
        </p:nvSpPr>
        <p:spPr>
          <a:xfrm>
            <a:off x="709732" y="5367099"/>
            <a:ext cx="3153966" cy="537448"/>
          </a:xfrm>
          <a:prstGeom prst="rect">
            <a:avLst/>
          </a:prstGeom>
          <a:noFill/>
          <a:ln/>
        </p:spPr>
        <p:txBody>
          <a:bodyPr wrap="square" lIns="0" tIns="0" rIns="0" bIns="0" rtlCol="0" anchor="t"/>
          <a:lstStyle/>
          <a:p>
            <a:pPr algn="l" indent="0" marL="0">
              <a:lnSpc>
                <a:spcPts val="2100"/>
              </a:lnSpc>
              <a:buNone/>
            </a:pPr>
            <a:r>
              <a:rPr lang="en-US" sz="1350" b="1" dirty="0">
                <a:solidFill>
                  <a:srgbClr val="404155"/>
                </a:solidFill>
                <a:latin typeface="Nobile" pitchFamily="34" charset="0"/>
                <a:ea typeface="Nobile" pitchFamily="34" charset="-122"/>
                <a:cs typeface="Nobile" pitchFamily="34" charset="-120"/>
              </a:rPr>
              <a:t>Prompt Engineering Fundamentals</a:t>
            </a:r>
            <a:endParaRPr lang="en-US" sz="1350" dirty="0"/>
          </a:p>
        </p:txBody>
      </p:sp>
      <p:sp>
        <p:nvSpPr>
          <p:cNvPr id="10" name="Text 6"/>
          <p:cNvSpPr/>
          <p:nvPr/>
        </p:nvSpPr>
        <p:spPr>
          <a:xfrm>
            <a:off x="709732" y="5999678"/>
            <a:ext cx="3153966" cy="1612344"/>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Live demonstration of proven techniques for crafting effective prompts that generate high-quality UI designs and code. Learn the patterns and strategies that produce the best results.</a:t>
            </a:r>
            <a:endParaRPr lang="en-US" sz="1350" dirty="0"/>
          </a:p>
        </p:txBody>
      </p:sp>
      <p:pic>
        <p:nvPicPr>
          <p:cNvPr id="11" name="Image 2" descr="preencoded.png">    </p:cNvPr>
          <p:cNvPicPr>
            <a:picLocks noChangeAspect="1"/>
          </p:cNvPicPr>
          <p:nvPr/>
        </p:nvPicPr>
        <p:blipFill>
          <a:blip r:embed="rId4"/>
          <a:stretch>
            <a:fillRect/>
          </a:stretch>
        </p:blipFill>
        <p:spPr>
          <a:xfrm>
            <a:off x="4061936" y="2525792"/>
            <a:ext cx="2270879" cy="2270879"/>
          </a:xfrm>
          <a:prstGeom prst="rect">
            <a:avLst/>
          </a:prstGeom>
        </p:spPr>
      </p:pic>
      <p:sp>
        <p:nvSpPr>
          <p:cNvPr id="12" name="Text 7"/>
          <p:cNvSpPr/>
          <p:nvPr/>
        </p:nvSpPr>
        <p:spPr>
          <a:xfrm>
            <a:off x="4061936" y="4994910"/>
            <a:ext cx="2218015" cy="27717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Sam Bushell</a:t>
            </a:r>
            <a:endParaRPr lang="en-US" sz="1700" dirty="0"/>
          </a:p>
        </p:txBody>
      </p:sp>
      <p:sp>
        <p:nvSpPr>
          <p:cNvPr id="13" name="Text 8"/>
          <p:cNvSpPr/>
          <p:nvPr/>
        </p:nvSpPr>
        <p:spPr>
          <a:xfrm>
            <a:off x="4061936" y="5367218"/>
            <a:ext cx="3154085" cy="268724"/>
          </a:xfrm>
          <a:prstGeom prst="rect">
            <a:avLst/>
          </a:prstGeom>
          <a:noFill/>
          <a:ln/>
        </p:spPr>
        <p:txBody>
          <a:bodyPr wrap="none" lIns="0" tIns="0" rIns="0" bIns="0" rtlCol="0" anchor="t"/>
          <a:lstStyle/>
          <a:p>
            <a:pPr algn="l" indent="0" marL="0">
              <a:lnSpc>
                <a:spcPts val="2100"/>
              </a:lnSpc>
              <a:buNone/>
            </a:pPr>
            <a:r>
              <a:rPr lang="en-US" sz="1350" b="1" dirty="0">
                <a:solidFill>
                  <a:srgbClr val="404155"/>
                </a:solidFill>
                <a:latin typeface="Nobile" pitchFamily="34" charset="0"/>
                <a:ea typeface="Nobile" pitchFamily="34" charset="-122"/>
                <a:cs typeface="Nobile" pitchFamily="34" charset="-120"/>
              </a:rPr>
              <a:t>VertexAI &amp; Claude Environments</a:t>
            </a:r>
            <a:endParaRPr lang="en-US" sz="1350" dirty="0"/>
          </a:p>
        </p:txBody>
      </p:sp>
      <p:sp>
        <p:nvSpPr>
          <p:cNvPr id="14" name="Text 9"/>
          <p:cNvSpPr/>
          <p:nvPr/>
        </p:nvSpPr>
        <p:spPr>
          <a:xfrm>
            <a:off x="4061936" y="5731073"/>
            <a:ext cx="3154085" cy="1612344"/>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Hands-on walkthrough of both platforms, including setup, configuration, best practices, and real-world usage scenarios. Get comfortable with the tools that will power your development.</a:t>
            </a:r>
            <a:endParaRPr lang="en-US" sz="1350" dirty="0"/>
          </a:p>
        </p:txBody>
      </p:sp>
      <p:pic>
        <p:nvPicPr>
          <p:cNvPr id="15" name="Image 3" descr="preencoded.png">    </p:cNvPr>
          <p:cNvPicPr>
            <a:picLocks noChangeAspect="1"/>
          </p:cNvPicPr>
          <p:nvPr/>
        </p:nvPicPr>
        <p:blipFill>
          <a:blip r:embed="rId5"/>
          <a:stretch>
            <a:fillRect/>
          </a:stretch>
        </p:blipFill>
        <p:spPr>
          <a:xfrm>
            <a:off x="7414260" y="2525792"/>
            <a:ext cx="2270879" cy="2270879"/>
          </a:xfrm>
          <a:prstGeom prst="rect">
            <a:avLst/>
          </a:prstGeom>
        </p:spPr>
      </p:pic>
      <p:sp>
        <p:nvSpPr>
          <p:cNvPr id="16" name="Text 10"/>
          <p:cNvSpPr/>
          <p:nvPr/>
        </p:nvSpPr>
        <p:spPr>
          <a:xfrm>
            <a:off x="7414260" y="4994910"/>
            <a:ext cx="2218015" cy="27717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Mahesh Revuru</a:t>
            </a:r>
            <a:endParaRPr lang="en-US" sz="1700" dirty="0"/>
          </a:p>
        </p:txBody>
      </p:sp>
      <p:sp>
        <p:nvSpPr>
          <p:cNvPr id="17" name="Text 11"/>
          <p:cNvSpPr/>
          <p:nvPr/>
        </p:nvSpPr>
        <p:spPr>
          <a:xfrm>
            <a:off x="7414260" y="5367218"/>
            <a:ext cx="3154085" cy="268724"/>
          </a:xfrm>
          <a:prstGeom prst="rect">
            <a:avLst/>
          </a:prstGeom>
          <a:noFill/>
          <a:ln/>
        </p:spPr>
        <p:txBody>
          <a:bodyPr wrap="none" lIns="0" tIns="0" rIns="0" bIns="0" rtlCol="0" anchor="t"/>
          <a:lstStyle/>
          <a:p>
            <a:pPr algn="l" indent="0" marL="0">
              <a:lnSpc>
                <a:spcPts val="2100"/>
              </a:lnSpc>
              <a:buNone/>
            </a:pPr>
            <a:r>
              <a:rPr lang="en-US" sz="1350" b="1" dirty="0">
                <a:solidFill>
                  <a:srgbClr val="404155"/>
                </a:solidFill>
                <a:latin typeface="Nobile" pitchFamily="34" charset="0"/>
                <a:ea typeface="Nobile" pitchFamily="34" charset="-122"/>
                <a:cs typeface="Nobile" pitchFamily="34" charset="-120"/>
              </a:rPr>
              <a:t>Architecture &amp; Code Promotion</a:t>
            </a:r>
            <a:endParaRPr lang="en-US" sz="1350" dirty="0"/>
          </a:p>
        </p:txBody>
      </p:sp>
      <p:sp>
        <p:nvSpPr>
          <p:cNvPr id="18" name="Text 12"/>
          <p:cNvSpPr/>
          <p:nvPr/>
        </p:nvSpPr>
        <p:spPr>
          <a:xfrm>
            <a:off x="7414260" y="5731073"/>
            <a:ext cx="3154085" cy="1612344"/>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Comprehensive overview of system architecture, code generation workflows, and promotion pipelines. Understand how AI-generated code moves from ideation to production deployment.</a:t>
            </a:r>
            <a:endParaRPr lang="en-US" sz="1350" dirty="0"/>
          </a:p>
        </p:txBody>
      </p:sp>
      <p:pic>
        <p:nvPicPr>
          <p:cNvPr id="19" name="Image 4" descr="preencoded.png">    </p:cNvPr>
          <p:cNvPicPr>
            <a:picLocks noChangeAspect="1"/>
          </p:cNvPicPr>
          <p:nvPr/>
        </p:nvPicPr>
        <p:blipFill>
          <a:blip r:embed="rId6"/>
          <a:stretch>
            <a:fillRect/>
          </a:stretch>
        </p:blipFill>
        <p:spPr>
          <a:xfrm>
            <a:off x="10766584" y="2525792"/>
            <a:ext cx="2270879" cy="2270879"/>
          </a:xfrm>
          <a:prstGeom prst="rect">
            <a:avLst/>
          </a:prstGeom>
        </p:spPr>
      </p:pic>
      <p:sp>
        <p:nvSpPr>
          <p:cNvPr id="20" name="Text 13"/>
          <p:cNvSpPr/>
          <p:nvPr/>
        </p:nvSpPr>
        <p:spPr>
          <a:xfrm>
            <a:off x="10766584" y="4994910"/>
            <a:ext cx="2218015" cy="27717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Trey Barnes</a:t>
            </a:r>
            <a:endParaRPr lang="en-US" sz="1700" dirty="0"/>
          </a:p>
        </p:txBody>
      </p:sp>
      <p:sp>
        <p:nvSpPr>
          <p:cNvPr id="21" name="Text 14"/>
          <p:cNvSpPr/>
          <p:nvPr/>
        </p:nvSpPr>
        <p:spPr>
          <a:xfrm>
            <a:off x="10766584" y="5367218"/>
            <a:ext cx="3154085" cy="268724"/>
          </a:xfrm>
          <a:prstGeom prst="rect">
            <a:avLst/>
          </a:prstGeom>
          <a:noFill/>
          <a:ln/>
        </p:spPr>
        <p:txBody>
          <a:bodyPr wrap="none" lIns="0" tIns="0" rIns="0" bIns="0" rtlCol="0" anchor="t"/>
          <a:lstStyle/>
          <a:p>
            <a:pPr algn="l" indent="0" marL="0">
              <a:lnSpc>
                <a:spcPts val="2100"/>
              </a:lnSpc>
              <a:buNone/>
            </a:pPr>
            <a:r>
              <a:rPr lang="en-US" sz="1350" b="1" dirty="0">
                <a:solidFill>
                  <a:srgbClr val="404155"/>
                </a:solidFill>
                <a:latin typeface="Nobile" pitchFamily="34" charset="0"/>
                <a:ea typeface="Nobile" pitchFamily="34" charset="-122"/>
                <a:cs typeface="Nobile" pitchFamily="34" charset="-120"/>
              </a:rPr>
              <a:t>Ignite 2026 Use Cases</a:t>
            </a:r>
            <a:endParaRPr lang="en-US" sz="1350" dirty="0"/>
          </a:p>
        </p:txBody>
      </p:sp>
      <p:sp>
        <p:nvSpPr>
          <p:cNvPr id="22" name="Text 15"/>
          <p:cNvSpPr/>
          <p:nvPr/>
        </p:nvSpPr>
        <p:spPr>
          <a:xfrm>
            <a:off x="10766584" y="5731073"/>
            <a:ext cx="3154085" cy="1343620"/>
          </a:xfrm>
          <a:prstGeom prst="rect">
            <a:avLst/>
          </a:prstGeom>
          <a:noFill/>
          <a:ln/>
        </p:spPr>
        <p:txBody>
          <a:bodyPr wrap="square" lIns="0" tIns="0" rIns="0" bIns="0" rtlCol="0" anchor="t"/>
          <a:lstStyle/>
          <a:p>
            <a:pPr algn="l" indent="0" marL="0">
              <a:lnSpc>
                <a:spcPts val="2100"/>
              </a:lnSpc>
              <a:buNone/>
            </a:pPr>
            <a:r>
              <a:rPr lang="en-US" sz="1350" dirty="0">
                <a:solidFill>
                  <a:srgbClr val="404155"/>
                </a:solidFill>
                <a:latin typeface="Nobile" pitchFamily="34" charset="0"/>
                <a:ea typeface="Nobile" pitchFamily="34" charset="-122"/>
                <a:cs typeface="Nobile" pitchFamily="34" charset="-120"/>
              </a:rPr>
              <a:t>Deep dive into the top 3 Ignite 2026 focused use cases. Discover how AI-powered development accelerates delivery of critical features and capabilities for our flagship event.</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93276" y="1840825"/>
            <a:ext cx="8157448" cy="770811"/>
          </a:xfrm>
          <a:prstGeom prst="rect">
            <a:avLst/>
          </a:prstGeom>
          <a:noFill/>
          <a:ln/>
        </p:spPr>
        <p:txBody>
          <a:bodyPr wrap="square" lIns="0" tIns="0" rIns="0" bIns="0" rtlCol="0" anchor="t"/>
          <a:lstStyle/>
          <a:p>
            <a:pPr algn="l" indent="0" marL="0">
              <a:lnSpc>
                <a:spcPts val="3000"/>
              </a:lnSpc>
              <a:buNone/>
            </a:pPr>
            <a:r>
              <a:rPr lang="en-US" sz="2400" dirty="0">
                <a:solidFill>
                  <a:srgbClr val="1B1B27"/>
                </a:solidFill>
                <a:latin typeface="Corben" pitchFamily="34" charset="0"/>
                <a:ea typeface="Corben" pitchFamily="34" charset="-122"/>
                <a:cs typeface="Corben" pitchFamily="34" charset="-120"/>
              </a:rPr>
              <a:t>Building the Future: MCP Server Farm &amp; Analytics Infrastructure</a:t>
            </a:r>
            <a:endParaRPr lang="en-US" sz="2400" dirty="0"/>
          </a:p>
        </p:txBody>
      </p:sp>
      <p:sp>
        <p:nvSpPr>
          <p:cNvPr id="4" name="Text 1"/>
          <p:cNvSpPr/>
          <p:nvPr/>
        </p:nvSpPr>
        <p:spPr>
          <a:xfrm>
            <a:off x="493276" y="2726531"/>
            <a:ext cx="8157448" cy="319802"/>
          </a:xfrm>
          <a:prstGeom prst="rect">
            <a:avLst/>
          </a:prstGeom>
          <a:noFill/>
          <a:ln/>
        </p:spPr>
        <p:txBody>
          <a:bodyPr wrap="square" lIns="0" tIns="0" rIns="0" bIns="0" rtlCol="0" anchor="t"/>
          <a:lstStyle/>
          <a:p>
            <a:pPr algn="l" indent="0" marL="0">
              <a:lnSpc>
                <a:spcPts val="1250"/>
              </a:lnSpc>
              <a:buNone/>
            </a:pPr>
            <a:r>
              <a:rPr lang="en-US" sz="950" dirty="0">
                <a:solidFill>
                  <a:srgbClr val="404155"/>
                </a:solidFill>
                <a:latin typeface="Nobile" pitchFamily="34" charset="0"/>
                <a:ea typeface="Nobile" pitchFamily="34" charset="-122"/>
                <a:cs typeface="Nobile" pitchFamily="34" charset="-120"/>
              </a:rPr>
              <a:t>We're constructing a robust infrastructure that integrates seamlessly with our core data and development platforms. This foundation enables advanced analytics, streamlined workflows, and intelligent insights across all AI-generated assets.</a:t>
            </a:r>
            <a:endParaRPr lang="en-US" sz="950" dirty="0"/>
          </a:p>
        </p:txBody>
      </p:sp>
      <p:sp>
        <p:nvSpPr>
          <p:cNvPr id="5" name="Shape 2"/>
          <p:cNvSpPr/>
          <p:nvPr/>
        </p:nvSpPr>
        <p:spPr>
          <a:xfrm>
            <a:off x="493276" y="3317438"/>
            <a:ext cx="2668072" cy="1644729"/>
          </a:xfrm>
          <a:prstGeom prst="roundRect">
            <a:avLst>
              <a:gd name="adj" fmla="val 4448"/>
            </a:avLst>
          </a:prstGeom>
          <a:solidFill>
            <a:srgbClr val="F9F9FF">
              <a:alpha val="95000"/>
            </a:srgbClr>
          </a:solidFill>
          <a:ln/>
        </p:spPr>
      </p:sp>
      <p:sp>
        <p:nvSpPr>
          <p:cNvPr id="6" name="Shape 3"/>
          <p:cNvSpPr/>
          <p:nvPr/>
        </p:nvSpPr>
        <p:spPr>
          <a:xfrm>
            <a:off x="493276" y="3302198"/>
            <a:ext cx="2668072" cy="60960"/>
          </a:xfrm>
          <a:prstGeom prst="roundRect">
            <a:avLst>
              <a:gd name="adj" fmla="val 84973"/>
            </a:avLst>
          </a:prstGeom>
          <a:solidFill>
            <a:srgbClr val="4967E9"/>
          </a:solidFill>
          <a:ln/>
        </p:spPr>
      </p:sp>
      <p:sp>
        <p:nvSpPr>
          <p:cNvPr id="7" name="Shape 4"/>
          <p:cNvSpPr/>
          <p:nvPr/>
        </p:nvSpPr>
        <p:spPr>
          <a:xfrm>
            <a:off x="1642289" y="3132534"/>
            <a:ext cx="369927" cy="369927"/>
          </a:xfrm>
          <a:prstGeom prst="roundRect">
            <a:avLst>
              <a:gd name="adj" fmla="val 247184"/>
            </a:avLst>
          </a:prstGeom>
          <a:solidFill>
            <a:srgbClr val="4967E9"/>
          </a:solidFill>
          <a:ln/>
        </p:spPr>
      </p:sp>
      <p:sp>
        <p:nvSpPr>
          <p:cNvPr id="8" name="Text 5"/>
          <p:cNvSpPr/>
          <p:nvPr/>
        </p:nvSpPr>
        <p:spPr>
          <a:xfrm>
            <a:off x="1753255" y="3225046"/>
            <a:ext cx="147995" cy="184904"/>
          </a:xfrm>
          <a:prstGeom prst="rect">
            <a:avLst/>
          </a:prstGeom>
          <a:noFill/>
          <a:ln/>
        </p:spPr>
        <p:txBody>
          <a:bodyPr wrap="none" lIns="0" tIns="0" rIns="0" bIns="0" rtlCol="0" anchor="t"/>
          <a:lstStyle/>
          <a:p>
            <a:pPr algn="l" indent="0" marL="0">
              <a:lnSpc>
                <a:spcPts val="1500"/>
              </a:lnSpc>
              <a:buNone/>
            </a:pPr>
            <a:r>
              <a:rPr lang="en-US" sz="1150" dirty="0">
                <a:solidFill>
                  <a:srgbClr val="FFFFFF"/>
                </a:solidFill>
                <a:latin typeface="Corben" pitchFamily="34" charset="0"/>
                <a:ea typeface="Corben" pitchFamily="34" charset="-122"/>
                <a:cs typeface="Corben" pitchFamily="34" charset="-120"/>
              </a:rPr>
              <a:t>1</a:t>
            </a:r>
            <a:endParaRPr lang="en-US" sz="1150" dirty="0"/>
          </a:p>
        </p:txBody>
      </p:sp>
      <p:sp>
        <p:nvSpPr>
          <p:cNvPr id="9" name="Text 6"/>
          <p:cNvSpPr/>
          <p:nvPr/>
        </p:nvSpPr>
        <p:spPr>
          <a:xfrm>
            <a:off x="631746" y="3625691"/>
            <a:ext cx="1952149" cy="192643"/>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Corben" pitchFamily="34" charset="0"/>
                <a:ea typeface="Corben" pitchFamily="34" charset="-122"/>
                <a:cs typeface="Corben" pitchFamily="34" charset="-120"/>
              </a:rPr>
              <a:t>MCP Server Farm Buildout</a:t>
            </a:r>
            <a:endParaRPr lang="en-US" sz="1200" dirty="0"/>
          </a:p>
        </p:txBody>
      </p:sp>
      <p:sp>
        <p:nvSpPr>
          <p:cNvPr id="10" name="Text 7"/>
          <p:cNvSpPr/>
          <p:nvPr/>
        </p:nvSpPr>
        <p:spPr>
          <a:xfrm>
            <a:off x="631746" y="3864293"/>
            <a:ext cx="2391132" cy="959406"/>
          </a:xfrm>
          <a:prstGeom prst="rect">
            <a:avLst/>
          </a:prstGeom>
          <a:noFill/>
          <a:ln/>
        </p:spPr>
        <p:txBody>
          <a:bodyPr wrap="square" lIns="0" tIns="0" rIns="0" bIns="0" rtlCol="0" anchor="t"/>
          <a:lstStyle/>
          <a:p>
            <a:pPr algn="l" indent="0" marL="0">
              <a:lnSpc>
                <a:spcPts val="1250"/>
              </a:lnSpc>
              <a:buNone/>
            </a:pPr>
            <a:r>
              <a:rPr lang="en-US" sz="950" dirty="0">
                <a:solidFill>
                  <a:srgbClr val="404155"/>
                </a:solidFill>
                <a:latin typeface="Nobile" pitchFamily="34" charset="0"/>
                <a:ea typeface="Nobile" pitchFamily="34" charset="-122"/>
                <a:cs typeface="Nobile" pitchFamily="34" charset="-120"/>
              </a:rPr>
              <a:t>Comprehensive integration with Snowflake for data warehousing, Storybook for component libraries, Google Cloud Storage for asset management, and additional enterprise systems</a:t>
            </a:r>
            <a:endParaRPr lang="en-US" sz="950" dirty="0"/>
          </a:p>
        </p:txBody>
      </p:sp>
      <p:sp>
        <p:nvSpPr>
          <p:cNvPr id="11" name="Shape 8"/>
          <p:cNvSpPr/>
          <p:nvPr/>
        </p:nvSpPr>
        <p:spPr>
          <a:xfrm>
            <a:off x="3237905" y="3317438"/>
            <a:ext cx="2668072" cy="1644729"/>
          </a:xfrm>
          <a:prstGeom prst="roundRect">
            <a:avLst>
              <a:gd name="adj" fmla="val 4448"/>
            </a:avLst>
          </a:prstGeom>
          <a:solidFill>
            <a:srgbClr val="F9F9FF">
              <a:alpha val="95000"/>
            </a:srgbClr>
          </a:solidFill>
          <a:ln/>
        </p:spPr>
      </p:sp>
      <p:sp>
        <p:nvSpPr>
          <p:cNvPr id="12" name="Shape 9"/>
          <p:cNvSpPr/>
          <p:nvPr/>
        </p:nvSpPr>
        <p:spPr>
          <a:xfrm>
            <a:off x="3237905" y="3302198"/>
            <a:ext cx="2668072" cy="60960"/>
          </a:xfrm>
          <a:prstGeom prst="roundRect">
            <a:avLst>
              <a:gd name="adj" fmla="val 84973"/>
            </a:avLst>
          </a:prstGeom>
          <a:solidFill>
            <a:srgbClr val="4967E9"/>
          </a:solidFill>
          <a:ln/>
        </p:spPr>
      </p:sp>
      <p:sp>
        <p:nvSpPr>
          <p:cNvPr id="13" name="Shape 10"/>
          <p:cNvSpPr/>
          <p:nvPr/>
        </p:nvSpPr>
        <p:spPr>
          <a:xfrm>
            <a:off x="4386917" y="3132534"/>
            <a:ext cx="369927" cy="369927"/>
          </a:xfrm>
          <a:prstGeom prst="roundRect">
            <a:avLst>
              <a:gd name="adj" fmla="val 247184"/>
            </a:avLst>
          </a:prstGeom>
          <a:solidFill>
            <a:srgbClr val="4967E9"/>
          </a:solidFill>
          <a:ln/>
        </p:spPr>
      </p:sp>
      <p:sp>
        <p:nvSpPr>
          <p:cNvPr id="14" name="Text 11"/>
          <p:cNvSpPr/>
          <p:nvPr/>
        </p:nvSpPr>
        <p:spPr>
          <a:xfrm>
            <a:off x="4497884" y="3225046"/>
            <a:ext cx="147995" cy="184904"/>
          </a:xfrm>
          <a:prstGeom prst="rect">
            <a:avLst/>
          </a:prstGeom>
          <a:noFill/>
          <a:ln/>
        </p:spPr>
        <p:txBody>
          <a:bodyPr wrap="none" lIns="0" tIns="0" rIns="0" bIns="0" rtlCol="0" anchor="t"/>
          <a:lstStyle/>
          <a:p>
            <a:pPr algn="l" indent="0" marL="0">
              <a:lnSpc>
                <a:spcPts val="1500"/>
              </a:lnSpc>
              <a:buNone/>
            </a:pPr>
            <a:r>
              <a:rPr lang="en-US" sz="1150" dirty="0">
                <a:solidFill>
                  <a:srgbClr val="FFFFFF"/>
                </a:solidFill>
                <a:latin typeface="Corben" pitchFamily="34" charset="0"/>
                <a:ea typeface="Corben" pitchFamily="34" charset="-122"/>
                <a:cs typeface="Corben" pitchFamily="34" charset="-120"/>
              </a:rPr>
              <a:t>2</a:t>
            </a:r>
            <a:endParaRPr lang="en-US" sz="1150" dirty="0"/>
          </a:p>
        </p:txBody>
      </p:sp>
      <p:sp>
        <p:nvSpPr>
          <p:cNvPr id="15" name="Text 12"/>
          <p:cNvSpPr/>
          <p:nvPr/>
        </p:nvSpPr>
        <p:spPr>
          <a:xfrm>
            <a:off x="3376374" y="3625691"/>
            <a:ext cx="1541621" cy="192643"/>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Corben" pitchFamily="34" charset="0"/>
                <a:ea typeface="Corben" pitchFamily="34" charset="-122"/>
                <a:cs typeface="Corben" pitchFamily="34" charset="-120"/>
              </a:rPr>
              <a:t>Agentic Farm</a:t>
            </a:r>
            <a:endParaRPr lang="en-US" sz="1200" dirty="0"/>
          </a:p>
        </p:txBody>
      </p:sp>
      <p:sp>
        <p:nvSpPr>
          <p:cNvPr id="16" name="Text 13"/>
          <p:cNvSpPr/>
          <p:nvPr/>
        </p:nvSpPr>
        <p:spPr>
          <a:xfrm>
            <a:off x="3376374" y="3864293"/>
            <a:ext cx="2391132" cy="959406"/>
          </a:xfrm>
          <a:prstGeom prst="rect">
            <a:avLst/>
          </a:prstGeom>
          <a:noFill/>
          <a:ln/>
        </p:spPr>
        <p:txBody>
          <a:bodyPr wrap="square" lIns="0" tIns="0" rIns="0" bIns="0" rtlCol="0" anchor="t"/>
          <a:lstStyle/>
          <a:p>
            <a:pPr algn="l" indent="0" marL="0">
              <a:lnSpc>
                <a:spcPts val="1250"/>
              </a:lnSpc>
              <a:buNone/>
            </a:pPr>
            <a:r>
              <a:rPr lang="en-US" sz="950" dirty="0">
                <a:solidFill>
                  <a:srgbClr val="404155"/>
                </a:solidFill>
                <a:latin typeface="Nobile" pitchFamily="34" charset="0"/>
                <a:ea typeface="Nobile" pitchFamily="34" charset="-122"/>
                <a:cs typeface="Nobile" pitchFamily="34" charset="-120"/>
              </a:rPr>
              <a:t>Intelligent agent ecosystem establishing seamless connections to backend data sources and codebases, ensuring AI-generated outputs adhere to organizational standards, patterns, and best practices</a:t>
            </a:r>
            <a:endParaRPr lang="en-US" sz="950" dirty="0"/>
          </a:p>
        </p:txBody>
      </p:sp>
      <p:sp>
        <p:nvSpPr>
          <p:cNvPr id="17" name="Shape 14"/>
          <p:cNvSpPr/>
          <p:nvPr/>
        </p:nvSpPr>
        <p:spPr>
          <a:xfrm>
            <a:off x="5982533" y="3317438"/>
            <a:ext cx="2668191" cy="1644729"/>
          </a:xfrm>
          <a:prstGeom prst="roundRect">
            <a:avLst>
              <a:gd name="adj" fmla="val 4448"/>
            </a:avLst>
          </a:prstGeom>
          <a:solidFill>
            <a:srgbClr val="F9F9FF">
              <a:alpha val="95000"/>
            </a:srgbClr>
          </a:solidFill>
          <a:ln/>
        </p:spPr>
      </p:sp>
      <p:sp>
        <p:nvSpPr>
          <p:cNvPr id="18" name="Shape 15"/>
          <p:cNvSpPr/>
          <p:nvPr/>
        </p:nvSpPr>
        <p:spPr>
          <a:xfrm>
            <a:off x="5982533" y="3302198"/>
            <a:ext cx="2668191" cy="60960"/>
          </a:xfrm>
          <a:prstGeom prst="roundRect">
            <a:avLst>
              <a:gd name="adj" fmla="val 84973"/>
            </a:avLst>
          </a:prstGeom>
          <a:solidFill>
            <a:srgbClr val="4967E9"/>
          </a:solidFill>
          <a:ln/>
        </p:spPr>
      </p:sp>
      <p:sp>
        <p:nvSpPr>
          <p:cNvPr id="19" name="Shape 16"/>
          <p:cNvSpPr/>
          <p:nvPr/>
        </p:nvSpPr>
        <p:spPr>
          <a:xfrm>
            <a:off x="7131665" y="3132534"/>
            <a:ext cx="369927" cy="369927"/>
          </a:xfrm>
          <a:prstGeom prst="roundRect">
            <a:avLst>
              <a:gd name="adj" fmla="val 247184"/>
            </a:avLst>
          </a:prstGeom>
          <a:solidFill>
            <a:srgbClr val="4967E9"/>
          </a:solidFill>
          <a:ln/>
        </p:spPr>
      </p:sp>
      <p:sp>
        <p:nvSpPr>
          <p:cNvPr id="20" name="Text 17"/>
          <p:cNvSpPr/>
          <p:nvPr/>
        </p:nvSpPr>
        <p:spPr>
          <a:xfrm>
            <a:off x="7242631" y="3225046"/>
            <a:ext cx="147995" cy="184904"/>
          </a:xfrm>
          <a:prstGeom prst="rect">
            <a:avLst/>
          </a:prstGeom>
          <a:noFill/>
          <a:ln/>
        </p:spPr>
        <p:txBody>
          <a:bodyPr wrap="none" lIns="0" tIns="0" rIns="0" bIns="0" rtlCol="0" anchor="t"/>
          <a:lstStyle/>
          <a:p>
            <a:pPr algn="l" indent="0" marL="0">
              <a:lnSpc>
                <a:spcPts val="1500"/>
              </a:lnSpc>
              <a:buNone/>
            </a:pPr>
            <a:r>
              <a:rPr lang="en-US" sz="1150" dirty="0">
                <a:solidFill>
                  <a:srgbClr val="FFFFFF"/>
                </a:solidFill>
                <a:latin typeface="Corben" pitchFamily="34" charset="0"/>
                <a:ea typeface="Corben" pitchFamily="34" charset="-122"/>
                <a:cs typeface="Corben" pitchFamily="34" charset="-120"/>
              </a:rPr>
              <a:t>3</a:t>
            </a:r>
            <a:endParaRPr lang="en-US" sz="1150" dirty="0"/>
          </a:p>
        </p:txBody>
      </p:sp>
      <p:sp>
        <p:nvSpPr>
          <p:cNvPr id="21" name="Text 18"/>
          <p:cNvSpPr/>
          <p:nvPr/>
        </p:nvSpPr>
        <p:spPr>
          <a:xfrm>
            <a:off x="6121003" y="3625691"/>
            <a:ext cx="1541621" cy="192643"/>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Corben" pitchFamily="34" charset="0"/>
                <a:ea typeface="Corben" pitchFamily="34" charset="-122"/>
                <a:cs typeface="Corben" pitchFamily="34" charset="-120"/>
              </a:rPr>
              <a:t>Documents (RAG)</a:t>
            </a:r>
            <a:endParaRPr lang="en-US" sz="1200" dirty="0"/>
          </a:p>
        </p:txBody>
      </p:sp>
      <p:sp>
        <p:nvSpPr>
          <p:cNvPr id="22" name="Text 19"/>
          <p:cNvSpPr/>
          <p:nvPr/>
        </p:nvSpPr>
        <p:spPr>
          <a:xfrm>
            <a:off x="6121003" y="3864293"/>
            <a:ext cx="2391251" cy="959406"/>
          </a:xfrm>
          <a:prstGeom prst="rect">
            <a:avLst/>
          </a:prstGeom>
          <a:noFill/>
          <a:ln/>
        </p:spPr>
        <p:txBody>
          <a:bodyPr wrap="square" lIns="0" tIns="0" rIns="0" bIns="0" rtlCol="0" anchor="t"/>
          <a:lstStyle/>
          <a:p>
            <a:pPr algn="l" indent="0" marL="0">
              <a:lnSpc>
                <a:spcPts val="1250"/>
              </a:lnSpc>
              <a:buNone/>
            </a:pPr>
            <a:r>
              <a:rPr lang="en-US" sz="950" dirty="0">
                <a:solidFill>
                  <a:srgbClr val="404155"/>
                </a:solidFill>
                <a:latin typeface="Nobile" pitchFamily="34" charset="0"/>
                <a:ea typeface="Nobile" pitchFamily="34" charset="-122"/>
                <a:cs typeface="Nobile" pitchFamily="34" charset="-120"/>
              </a:rPr>
              <a:t>Knowledge base and loan documents harvesting through Retrieval-Augmented Generation, enabling AI to access and leverage institutional knowledge and domain-specific documentation</a:t>
            </a:r>
            <a:endParaRPr lang="en-US" sz="950" dirty="0"/>
          </a:p>
        </p:txBody>
      </p:sp>
      <p:sp>
        <p:nvSpPr>
          <p:cNvPr id="23" name="Shape 20"/>
          <p:cNvSpPr/>
          <p:nvPr/>
        </p:nvSpPr>
        <p:spPr>
          <a:xfrm>
            <a:off x="493276" y="5223629"/>
            <a:ext cx="4040386" cy="1165027"/>
          </a:xfrm>
          <a:prstGeom prst="roundRect">
            <a:avLst>
              <a:gd name="adj" fmla="val 6279"/>
            </a:avLst>
          </a:prstGeom>
          <a:solidFill>
            <a:srgbClr val="F9F9FF">
              <a:alpha val="95000"/>
            </a:srgbClr>
          </a:solidFill>
          <a:ln/>
        </p:spPr>
      </p:sp>
      <p:sp>
        <p:nvSpPr>
          <p:cNvPr id="24" name="Shape 21"/>
          <p:cNvSpPr/>
          <p:nvPr/>
        </p:nvSpPr>
        <p:spPr>
          <a:xfrm>
            <a:off x="493276" y="5208389"/>
            <a:ext cx="4040386" cy="60960"/>
          </a:xfrm>
          <a:prstGeom prst="roundRect">
            <a:avLst>
              <a:gd name="adj" fmla="val 84973"/>
            </a:avLst>
          </a:prstGeom>
          <a:solidFill>
            <a:srgbClr val="4967E9"/>
          </a:solidFill>
          <a:ln/>
        </p:spPr>
      </p:sp>
      <p:sp>
        <p:nvSpPr>
          <p:cNvPr id="25" name="Shape 22"/>
          <p:cNvSpPr/>
          <p:nvPr/>
        </p:nvSpPr>
        <p:spPr>
          <a:xfrm>
            <a:off x="2328446" y="5038725"/>
            <a:ext cx="369927" cy="369927"/>
          </a:xfrm>
          <a:prstGeom prst="roundRect">
            <a:avLst>
              <a:gd name="adj" fmla="val 247184"/>
            </a:avLst>
          </a:prstGeom>
          <a:solidFill>
            <a:srgbClr val="4967E9"/>
          </a:solidFill>
          <a:ln/>
        </p:spPr>
      </p:sp>
      <p:sp>
        <p:nvSpPr>
          <p:cNvPr id="26" name="Text 23"/>
          <p:cNvSpPr/>
          <p:nvPr/>
        </p:nvSpPr>
        <p:spPr>
          <a:xfrm>
            <a:off x="2439412" y="5131237"/>
            <a:ext cx="147995" cy="184904"/>
          </a:xfrm>
          <a:prstGeom prst="rect">
            <a:avLst/>
          </a:prstGeom>
          <a:noFill/>
          <a:ln/>
        </p:spPr>
        <p:txBody>
          <a:bodyPr wrap="none" lIns="0" tIns="0" rIns="0" bIns="0" rtlCol="0" anchor="t"/>
          <a:lstStyle/>
          <a:p>
            <a:pPr algn="l" indent="0" marL="0">
              <a:lnSpc>
                <a:spcPts val="1500"/>
              </a:lnSpc>
              <a:buNone/>
            </a:pPr>
            <a:r>
              <a:rPr lang="en-US" sz="1150" dirty="0">
                <a:solidFill>
                  <a:srgbClr val="FFFFFF"/>
                </a:solidFill>
                <a:latin typeface="Corben" pitchFamily="34" charset="0"/>
                <a:ea typeface="Corben" pitchFamily="34" charset="-122"/>
                <a:cs typeface="Corben" pitchFamily="34" charset="-120"/>
              </a:rPr>
              <a:t>4</a:t>
            </a:r>
            <a:endParaRPr lang="en-US" sz="1150" dirty="0"/>
          </a:p>
        </p:txBody>
      </p:sp>
      <p:sp>
        <p:nvSpPr>
          <p:cNvPr id="27" name="Text 24"/>
          <p:cNvSpPr/>
          <p:nvPr/>
        </p:nvSpPr>
        <p:spPr>
          <a:xfrm>
            <a:off x="631746" y="5531882"/>
            <a:ext cx="1742123" cy="192643"/>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Corben" pitchFamily="34" charset="0"/>
                <a:ea typeface="Corben" pitchFamily="34" charset="-122"/>
                <a:cs typeface="Corben" pitchFamily="34" charset="-120"/>
              </a:rPr>
              <a:t>Data Dictionary (OLAP)</a:t>
            </a:r>
            <a:endParaRPr lang="en-US" sz="1200" dirty="0"/>
          </a:p>
        </p:txBody>
      </p:sp>
      <p:sp>
        <p:nvSpPr>
          <p:cNvPr id="28" name="Text 25"/>
          <p:cNvSpPr/>
          <p:nvPr/>
        </p:nvSpPr>
        <p:spPr>
          <a:xfrm>
            <a:off x="631746" y="5770483"/>
            <a:ext cx="3763447" cy="479703"/>
          </a:xfrm>
          <a:prstGeom prst="rect">
            <a:avLst/>
          </a:prstGeom>
          <a:noFill/>
          <a:ln/>
        </p:spPr>
        <p:txBody>
          <a:bodyPr wrap="square" lIns="0" tIns="0" rIns="0" bIns="0" rtlCol="0" anchor="t"/>
          <a:lstStyle/>
          <a:p>
            <a:pPr algn="l" indent="0" marL="0">
              <a:lnSpc>
                <a:spcPts val="1250"/>
              </a:lnSpc>
              <a:buNone/>
            </a:pPr>
            <a:r>
              <a:rPr lang="en-US" sz="950" dirty="0">
                <a:solidFill>
                  <a:srgbClr val="404155"/>
                </a:solidFill>
                <a:latin typeface="Nobile" pitchFamily="34" charset="0"/>
                <a:ea typeface="Nobile" pitchFamily="34" charset="-122"/>
                <a:cs typeface="Nobile" pitchFamily="34" charset="-120"/>
              </a:rPr>
              <a:t>Structured metadata layer enabling advanced analytics and business intelligence capabilities, making data accessible and actionable for AI-driven insights</a:t>
            </a:r>
            <a:endParaRPr lang="en-US" sz="950" dirty="0"/>
          </a:p>
        </p:txBody>
      </p:sp>
      <p:sp>
        <p:nvSpPr>
          <p:cNvPr id="29" name="Shape 26"/>
          <p:cNvSpPr/>
          <p:nvPr/>
        </p:nvSpPr>
        <p:spPr>
          <a:xfrm>
            <a:off x="4610219" y="5223629"/>
            <a:ext cx="4040505" cy="1165027"/>
          </a:xfrm>
          <a:prstGeom prst="roundRect">
            <a:avLst>
              <a:gd name="adj" fmla="val 6279"/>
            </a:avLst>
          </a:prstGeom>
          <a:solidFill>
            <a:srgbClr val="F9F9FF">
              <a:alpha val="95000"/>
            </a:srgbClr>
          </a:solidFill>
          <a:ln/>
        </p:spPr>
      </p:sp>
      <p:sp>
        <p:nvSpPr>
          <p:cNvPr id="30" name="Shape 27"/>
          <p:cNvSpPr/>
          <p:nvPr/>
        </p:nvSpPr>
        <p:spPr>
          <a:xfrm>
            <a:off x="4610219" y="5208389"/>
            <a:ext cx="4040505" cy="60960"/>
          </a:xfrm>
          <a:prstGeom prst="roundRect">
            <a:avLst>
              <a:gd name="adj" fmla="val 84973"/>
            </a:avLst>
          </a:prstGeom>
          <a:solidFill>
            <a:srgbClr val="4967E9"/>
          </a:solidFill>
          <a:ln/>
        </p:spPr>
      </p:sp>
      <p:sp>
        <p:nvSpPr>
          <p:cNvPr id="31" name="Shape 28"/>
          <p:cNvSpPr/>
          <p:nvPr/>
        </p:nvSpPr>
        <p:spPr>
          <a:xfrm>
            <a:off x="6445508" y="5038725"/>
            <a:ext cx="369927" cy="369927"/>
          </a:xfrm>
          <a:prstGeom prst="roundRect">
            <a:avLst>
              <a:gd name="adj" fmla="val 247184"/>
            </a:avLst>
          </a:prstGeom>
          <a:solidFill>
            <a:srgbClr val="4967E9"/>
          </a:solidFill>
          <a:ln/>
        </p:spPr>
      </p:sp>
      <p:sp>
        <p:nvSpPr>
          <p:cNvPr id="32" name="Text 29"/>
          <p:cNvSpPr/>
          <p:nvPr/>
        </p:nvSpPr>
        <p:spPr>
          <a:xfrm>
            <a:off x="6556474" y="5131237"/>
            <a:ext cx="147995" cy="184904"/>
          </a:xfrm>
          <a:prstGeom prst="rect">
            <a:avLst/>
          </a:prstGeom>
          <a:noFill/>
          <a:ln/>
        </p:spPr>
        <p:txBody>
          <a:bodyPr wrap="none" lIns="0" tIns="0" rIns="0" bIns="0" rtlCol="0" anchor="t"/>
          <a:lstStyle/>
          <a:p>
            <a:pPr algn="l" indent="0" marL="0">
              <a:lnSpc>
                <a:spcPts val="1500"/>
              </a:lnSpc>
              <a:buNone/>
            </a:pPr>
            <a:r>
              <a:rPr lang="en-US" sz="1150" dirty="0">
                <a:solidFill>
                  <a:srgbClr val="FFFFFF"/>
                </a:solidFill>
                <a:latin typeface="Corben" pitchFamily="34" charset="0"/>
                <a:ea typeface="Corben" pitchFamily="34" charset="-122"/>
                <a:cs typeface="Corben" pitchFamily="34" charset="-120"/>
              </a:rPr>
              <a:t>5</a:t>
            </a:r>
            <a:endParaRPr lang="en-US" sz="1150" dirty="0"/>
          </a:p>
        </p:txBody>
      </p:sp>
      <p:sp>
        <p:nvSpPr>
          <p:cNvPr id="33" name="Text 30"/>
          <p:cNvSpPr/>
          <p:nvPr/>
        </p:nvSpPr>
        <p:spPr>
          <a:xfrm>
            <a:off x="4748689" y="5531882"/>
            <a:ext cx="1988582" cy="192643"/>
          </a:xfrm>
          <a:prstGeom prst="rect">
            <a:avLst/>
          </a:prstGeom>
          <a:noFill/>
          <a:ln/>
        </p:spPr>
        <p:txBody>
          <a:bodyPr wrap="none" lIns="0" tIns="0" rIns="0" bIns="0" rtlCol="0" anchor="t"/>
          <a:lstStyle/>
          <a:p>
            <a:pPr algn="l" indent="0" marL="0">
              <a:lnSpc>
                <a:spcPts val="1500"/>
              </a:lnSpc>
              <a:buNone/>
            </a:pPr>
            <a:r>
              <a:rPr lang="en-US" sz="1200" dirty="0">
                <a:solidFill>
                  <a:srgbClr val="404155"/>
                </a:solidFill>
                <a:latin typeface="Corben" pitchFamily="34" charset="0"/>
                <a:ea typeface="Corben" pitchFamily="34" charset="-122"/>
                <a:cs typeface="Corben" pitchFamily="34" charset="-120"/>
              </a:rPr>
              <a:t>Launch Page for AI Ideation</a:t>
            </a:r>
            <a:endParaRPr lang="en-US" sz="1200" dirty="0"/>
          </a:p>
        </p:txBody>
      </p:sp>
      <p:sp>
        <p:nvSpPr>
          <p:cNvPr id="34" name="Text 31"/>
          <p:cNvSpPr/>
          <p:nvPr/>
        </p:nvSpPr>
        <p:spPr>
          <a:xfrm>
            <a:off x="4748689" y="5770483"/>
            <a:ext cx="3763566" cy="479703"/>
          </a:xfrm>
          <a:prstGeom prst="rect">
            <a:avLst/>
          </a:prstGeom>
          <a:noFill/>
          <a:ln/>
        </p:spPr>
        <p:txBody>
          <a:bodyPr wrap="square" lIns="0" tIns="0" rIns="0" bIns="0" rtlCol="0" anchor="t"/>
          <a:lstStyle/>
          <a:p>
            <a:pPr algn="l" indent="0" marL="0">
              <a:lnSpc>
                <a:spcPts val="1250"/>
              </a:lnSpc>
              <a:buNone/>
            </a:pPr>
            <a:r>
              <a:rPr lang="en-US" sz="950" dirty="0">
                <a:solidFill>
                  <a:srgbClr val="404155"/>
                </a:solidFill>
                <a:latin typeface="Nobile" pitchFamily="34" charset="0"/>
                <a:ea typeface="Nobile" pitchFamily="34" charset="-122"/>
                <a:cs typeface="Nobile" pitchFamily="34" charset="-120"/>
              </a:rPr>
              <a:t>Unified repository and visualization platform where all AI-generated ideas, designs, and code assets can be viewed, compared, and evaluated in one central location</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02707" y="971669"/>
            <a:ext cx="1929289" cy="317302"/>
          </a:xfrm>
          <a:prstGeom prst="roundRect">
            <a:avLst>
              <a:gd name="adj" fmla="val 18605"/>
            </a:avLst>
          </a:prstGeom>
          <a:solidFill>
            <a:srgbClr val="D2D9F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8077" y="1060013"/>
            <a:ext cx="140494" cy="140494"/>
          </a:xfrm>
          <a:prstGeom prst="rect">
            <a:avLst/>
          </a:prstGeom>
        </p:spPr>
      </p:pic>
      <p:sp>
        <p:nvSpPr>
          <p:cNvPr id="4" name="Text 1"/>
          <p:cNvSpPr/>
          <p:nvPr/>
        </p:nvSpPr>
        <p:spPr>
          <a:xfrm>
            <a:off x="1018818" y="1024295"/>
            <a:ext cx="1507808" cy="212050"/>
          </a:xfrm>
          <a:prstGeom prst="rect">
            <a:avLst/>
          </a:prstGeom>
          <a:noFill/>
          <a:ln/>
        </p:spPr>
        <p:txBody>
          <a:bodyPr wrap="none" lIns="0" tIns="0" rIns="0" bIns="0" rtlCol="0" anchor="t"/>
          <a:lstStyle/>
          <a:p>
            <a:pPr algn="l" indent="0" marL="0">
              <a:lnSpc>
                <a:spcPts val="1650"/>
              </a:lnSpc>
              <a:buNone/>
            </a:pPr>
            <a:r>
              <a:rPr lang="en-US" sz="1100" dirty="0">
                <a:solidFill>
                  <a:srgbClr val="404155"/>
                </a:solidFill>
                <a:latin typeface="Nobile" pitchFamily="34" charset="0"/>
                <a:ea typeface="Nobile" pitchFamily="34" charset="-122"/>
                <a:cs typeface="Nobile" pitchFamily="34" charset="-120"/>
              </a:rPr>
              <a:t>QUALITY ASSURANCE</a:t>
            </a:r>
            <a:endParaRPr lang="en-US" sz="1100" dirty="0"/>
          </a:p>
        </p:txBody>
      </p:sp>
      <p:sp>
        <p:nvSpPr>
          <p:cNvPr id="5" name="Text 2"/>
          <p:cNvSpPr/>
          <p:nvPr/>
        </p:nvSpPr>
        <p:spPr>
          <a:xfrm>
            <a:off x="702707" y="1352431"/>
            <a:ext cx="11598712" cy="548997"/>
          </a:xfrm>
          <a:prstGeom prst="rect">
            <a:avLst/>
          </a:prstGeom>
          <a:noFill/>
          <a:ln/>
        </p:spPr>
        <p:txBody>
          <a:bodyPr wrap="none" lIns="0" tIns="0" rIns="0" bIns="0" rtlCol="0" anchor="t"/>
          <a:lstStyle/>
          <a:p>
            <a:pPr algn="l" indent="0" marL="0">
              <a:lnSpc>
                <a:spcPts val="4300"/>
              </a:lnSpc>
              <a:buNone/>
            </a:pPr>
            <a:r>
              <a:rPr lang="en-US" sz="3450" dirty="0">
                <a:solidFill>
                  <a:srgbClr val="1B1B27"/>
                </a:solidFill>
                <a:latin typeface="Corben" pitchFamily="34" charset="0"/>
                <a:ea typeface="Corben" pitchFamily="34" charset="-122"/>
                <a:cs typeface="Corben" pitchFamily="34" charset="-120"/>
              </a:rPr>
              <a:t>Ensuring Quality &amp; Security: Dara-fy Validation Pipeline</a:t>
            </a:r>
            <a:endParaRPr lang="en-US" sz="3450" dirty="0"/>
          </a:p>
        </p:txBody>
      </p:sp>
      <p:sp>
        <p:nvSpPr>
          <p:cNvPr id="6" name="Text 3"/>
          <p:cNvSpPr/>
          <p:nvPr/>
        </p:nvSpPr>
        <p:spPr>
          <a:xfrm>
            <a:off x="702707" y="2274570"/>
            <a:ext cx="6398181" cy="1060133"/>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Before any AI-generated code reaches production, it must pass through our comprehensive Dara-fy validation pipeline. This automated quality gate ensures that all MVP-ready packages meet our stringent standards for code quality, security, and compliance.</a:t>
            </a:r>
            <a:endParaRPr lang="en-US" sz="1350" dirty="0"/>
          </a:p>
        </p:txBody>
      </p:sp>
      <p:sp>
        <p:nvSpPr>
          <p:cNvPr id="7" name="Text 4"/>
          <p:cNvSpPr/>
          <p:nvPr/>
        </p:nvSpPr>
        <p:spPr>
          <a:xfrm>
            <a:off x="702707" y="3474601"/>
            <a:ext cx="6398181" cy="1060133"/>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The validation process examines multiple dimensions of code quality, from adherence to organizational coding standards to security vulnerability scanning. This systematic approach protects our production environment while maintaining development velocity.</a:t>
            </a:r>
            <a:endParaRPr lang="en-US" sz="1350" dirty="0"/>
          </a:p>
        </p:txBody>
      </p:sp>
      <p:sp>
        <p:nvSpPr>
          <p:cNvPr id="8" name="Shape 5"/>
          <p:cNvSpPr/>
          <p:nvPr/>
        </p:nvSpPr>
        <p:spPr>
          <a:xfrm>
            <a:off x="7514273" y="2286714"/>
            <a:ext cx="45720" cy="1005840"/>
          </a:xfrm>
          <a:prstGeom prst="rect">
            <a:avLst/>
          </a:prstGeom>
          <a:solidFill>
            <a:srgbClr val="4967E9"/>
          </a:solidFill>
          <a:ln/>
        </p:spPr>
      </p:sp>
      <p:sp>
        <p:nvSpPr>
          <p:cNvPr id="9" name="Text 6"/>
          <p:cNvSpPr/>
          <p:nvPr/>
        </p:nvSpPr>
        <p:spPr>
          <a:xfrm>
            <a:off x="7758470" y="2309574"/>
            <a:ext cx="2340054"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Standards Compliance</a:t>
            </a:r>
            <a:endParaRPr lang="en-US" sz="1700" dirty="0"/>
          </a:p>
        </p:txBody>
      </p:sp>
      <p:sp>
        <p:nvSpPr>
          <p:cNvPr id="10" name="Text 7"/>
          <p:cNvSpPr/>
          <p:nvPr/>
        </p:nvSpPr>
        <p:spPr>
          <a:xfrm>
            <a:off x="7758470" y="2739628"/>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Automated scanning for Dara coding standards, architectural patterns, and best practices</a:t>
            </a:r>
            <a:endParaRPr lang="en-US" sz="1350" dirty="0"/>
          </a:p>
        </p:txBody>
      </p:sp>
      <p:sp>
        <p:nvSpPr>
          <p:cNvPr id="11" name="Shape 8"/>
          <p:cNvSpPr/>
          <p:nvPr/>
        </p:nvSpPr>
        <p:spPr>
          <a:xfrm>
            <a:off x="7514273" y="3557826"/>
            <a:ext cx="45720" cy="1005840"/>
          </a:xfrm>
          <a:prstGeom prst="rect">
            <a:avLst/>
          </a:prstGeom>
          <a:solidFill>
            <a:srgbClr val="4967E9"/>
          </a:solidFill>
          <a:ln/>
        </p:spPr>
      </p:sp>
      <p:sp>
        <p:nvSpPr>
          <p:cNvPr id="12" name="Text 9"/>
          <p:cNvSpPr/>
          <p:nvPr/>
        </p:nvSpPr>
        <p:spPr>
          <a:xfrm>
            <a:off x="7758470" y="3580686"/>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Security Protocols</a:t>
            </a:r>
            <a:endParaRPr lang="en-US" sz="1700" dirty="0"/>
          </a:p>
        </p:txBody>
      </p:sp>
      <p:sp>
        <p:nvSpPr>
          <p:cNvPr id="13" name="Text 10"/>
          <p:cNvSpPr/>
          <p:nvPr/>
        </p:nvSpPr>
        <p:spPr>
          <a:xfrm>
            <a:off x="7758470" y="4010739"/>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Comprehensive security checks including vulnerability scanning and threat detection</a:t>
            </a:r>
            <a:endParaRPr lang="en-US" sz="1350" dirty="0"/>
          </a:p>
        </p:txBody>
      </p:sp>
      <p:sp>
        <p:nvSpPr>
          <p:cNvPr id="14" name="Shape 11"/>
          <p:cNvSpPr/>
          <p:nvPr/>
        </p:nvSpPr>
        <p:spPr>
          <a:xfrm>
            <a:off x="7514273" y="4828937"/>
            <a:ext cx="45720" cy="1005840"/>
          </a:xfrm>
          <a:prstGeom prst="rect">
            <a:avLst/>
          </a:prstGeom>
          <a:solidFill>
            <a:srgbClr val="4967E9"/>
          </a:solidFill>
          <a:ln/>
        </p:spPr>
      </p:sp>
      <p:sp>
        <p:nvSpPr>
          <p:cNvPr id="15" name="Text 12"/>
          <p:cNvSpPr/>
          <p:nvPr/>
        </p:nvSpPr>
        <p:spPr>
          <a:xfrm>
            <a:off x="7758470" y="4851797"/>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Package Vetting</a:t>
            </a:r>
            <a:endParaRPr lang="en-US" sz="1700" dirty="0"/>
          </a:p>
        </p:txBody>
      </p:sp>
      <p:sp>
        <p:nvSpPr>
          <p:cNvPr id="16" name="Text 13"/>
          <p:cNvSpPr/>
          <p:nvPr/>
        </p:nvSpPr>
        <p:spPr>
          <a:xfrm>
            <a:off x="7758470" y="5281851"/>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Review and approval of external dependencies, libraries, and third-party integrations</a:t>
            </a:r>
            <a:endParaRPr lang="en-US" sz="1350" dirty="0"/>
          </a:p>
        </p:txBody>
      </p:sp>
      <p:sp>
        <p:nvSpPr>
          <p:cNvPr id="17" name="Shape 14"/>
          <p:cNvSpPr/>
          <p:nvPr/>
        </p:nvSpPr>
        <p:spPr>
          <a:xfrm>
            <a:off x="7514273" y="6100048"/>
            <a:ext cx="45720" cy="1005840"/>
          </a:xfrm>
          <a:prstGeom prst="rect">
            <a:avLst/>
          </a:prstGeom>
          <a:solidFill>
            <a:srgbClr val="4967E9"/>
          </a:solidFill>
          <a:ln/>
        </p:spPr>
      </p:sp>
      <p:sp>
        <p:nvSpPr>
          <p:cNvPr id="18" name="Text 15"/>
          <p:cNvSpPr/>
          <p:nvPr/>
        </p:nvSpPr>
        <p:spPr>
          <a:xfrm>
            <a:off x="7758470" y="6122908"/>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Quality Testing</a:t>
            </a:r>
            <a:endParaRPr lang="en-US" sz="1700" dirty="0"/>
          </a:p>
        </p:txBody>
      </p:sp>
      <p:sp>
        <p:nvSpPr>
          <p:cNvPr id="19" name="Text 16"/>
          <p:cNvSpPr/>
          <p:nvPr/>
        </p:nvSpPr>
        <p:spPr>
          <a:xfrm>
            <a:off x="7758470" y="6552962"/>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Automated test execution ensuring code reliability, performance, and maintainability</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91953"/>
          </a:xfrm>
          <a:prstGeom prst="rect">
            <a:avLst/>
          </a:prstGeom>
        </p:spPr>
      </p:pic>
      <p:sp>
        <p:nvSpPr>
          <p:cNvPr id="3" name="Text 0"/>
          <p:cNvSpPr/>
          <p:nvPr/>
        </p:nvSpPr>
        <p:spPr>
          <a:xfrm>
            <a:off x="733425" y="2882622"/>
            <a:ext cx="11014472" cy="572929"/>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Corben" pitchFamily="34" charset="0"/>
                <a:ea typeface="Corben" pitchFamily="34" charset="-122"/>
                <a:cs typeface="Corben" pitchFamily="34" charset="-120"/>
              </a:rPr>
              <a:t>Promotion-Ready Repositories &amp; Governance Rules</a:t>
            </a:r>
            <a:endParaRPr lang="en-US" sz="3600" dirty="0"/>
          </a:p>
        </p:txBody>
      </p:sp>
      <p:sp>
        <p:nvSpPr>
          <p:cNvPr id="4" name="Text 1"/>
          <p:cNvSpPr/>
          <p:nvPr/>
        </p:nvSpPr>
        <p:spPr>
          <a:xfrm>
            <a:off x="733425" y="3709630"/>
            <a:ext cx="13163550"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Our promotion framework provides clear pathways for AI-generated code and UI assets to move from experimental prototypes to production-ready implementations. Well-defined governance rules ensure quality, security, and collaboration throughout the journey.</a:t>
            </a:r>
            <a:endParaRPr lang="en-US" sz="1400" dirty="0"/>
          </a:p>
        </p:txBody>
      </p:sp>
      <p:pic>
        <p:nvPicPr>
          <p:cNvPr id="5" name="Image 1" descr="preencoded.png">    </p:cNvPr>
          <p:cNvPicPr>
            <a:picLocks noChangeAspect="1"/>
          </p:cNvPicPr>
          <p:nvPr/>
        </p:nvPicPr>
        <p:blipFill>
          <a:blip r:embed="rId2"/>
          <a:stretch>
            <a:fillRect/>
          </a:stretch>
        </p:blipFill>
        <p:spPr>
          <a:xfrm>
            <a:off x="733425" y="4464487"/>
            <a:ext cx="4387810" cy="733425"/>
          </a:xfrm>
          <a:prstGeom prst="rect">
            <a:avLst/>
          </a:prstGeom>
        </p:spPr>
      </p:pic>
      <p:sp>
        <p:nvSpPr>
          <p:cNvPr id="6" name="Text 2"/>
          <p:cNvSpPr/>
          <p:nvPr/>
        </p:nvSpPr>
        <p:spPr>
          <a:xfrm>
            <a:off x="916781" y="5367218"/>
            <a:ext cx="2587228" cy="286464"/>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Streamlined Workflows</a:t>
            </a:r>
            <a:endParaRPr lang="en-US" sz="1800" dirty="0"/>
          </a:p>
        </p:txBody>
      </p:sp>
      <p:sp>
        <p:nvSpPr>
          <p:cNvPr id="7" name="Text 3"/>
          <p:cNvSpPr/>
          <p:nvPr/>
        </p:nvSpPr>
        <p:spPr>
          <a:xfrm>
            <a:off x="916781" y="5755243"/>
            <a:ext cx="4021098"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Optimized promotion processes designed specifically for AI-generated assets</a:t>
            </a:r>
            <a:endParaRPr lang="en-US" sz="1400" dirty="0"/>
          </a:p>
        </p:txBody>
      </p:sp>
      <p:pic>
        <p:nvPicPr>
          <p:cNvPr id="8" name="Image 2" descr="preencoded.png">    </p:cNvPr>
          <p:cNvPicPr>
            <a:picLocks noChangeAspect="1"/>
          </p:cNvPicPr>
          <p:nvPr/>
        </p:nvPicPr>
        <p:blipFill>
          <a:blip r:embed="rId3"/>
          <a:stretch>
            <a:fillRect/>
          </a:stretch>
        </p:blipFill>
        <p:spPr>
          <a:xfrm>
            <a:off x="5121235" y="4464487"/>
            <a:ext cx="4387810" cy="733425"/>
          </a:xfrm>
          <a:prstGeom prst="rect">
            <a:avLst/>
          </a:prstGeom>
        </p:spPr>
      </p:pic>
      <p:sp>
        <p:nvSpPr>
          <p:cNvPr id="9" name="Text 4"/>
          <p:cNvSpPr/>
          <p:nvPr/>
        </p:nvSpPr>
        <p:spPr>
          <a:xfrm>
            <a:off x="5304592" y="5367218"/>
            <a:ext cx="2291953" cy="286464"/>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Governance Rules</a:t>
            </a:r>
            <a:endParaRPr lang="en-US" sz="1800" dirty="0"/>
          </a:p>
        </p:txBody>
      </p:sp>
      <p:sp>
        <p:nvSpPr>
          <p:cNvPr id="10" name="Text 5"/>
          <p:cNvSpPr/>
          <p:nvPr/>
        </p:nvSpPr>
        <p:spPr>
          <a:xfrm>
            <a:off x="5304592" y="5755243"/>
            <a:ext cx="4021098"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Clear standards for version control, code review, testing, and release readiness</a:t>
            </a:r>
            <a:endParaRPr lang="en-US" sz="1400" dirty="0"/>
          </a:p>
        </p:txBody>
      </p:sp>
      <p:pic>
        <p:nvPicPr>
          <p:cNvPr id="11" name="Image 3" descr="preencoded.png">    </p:cNvPr>
          <p:cNvPicPr>
            <a:picLocks noChangeAspect="1"/>
          </p:cNvPicPr>
          <p:nvPr/>
        </p:nvPicPr>
        <p:blipFill>
          <a:blip r:embed="rId4"/>
          <a:stretch>
            <a:fillRect/>
          </a:stretch>
        </p:blipFill>
        <p:spPr>
          <a:xfrm>
            <a:off x="9509046" y="4464487"/>
            <a:ext cx="4387810" cy="733425"/>
          </a:xfrm>
          <a:prstGeom prst="rect">
            <a:avLst/>
          </a:prstGeom>
        </p:spPr>
      </p:pic>
      <p:sp>
        <p:nvSpPr>
          <p:cNvPr id="12" name="Text 6"/>
          <p:cNvSpPr/>
          <p:nvPr/>
        </p:nvSpPr>
        <p:spPr>
          <a:xfrm>
            <a:off x="9692402" y="5367218"/>
            <a:ext cx="2562701" cy="286464"/>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Production Deployment</a:t>
            </a:r>
            <a:endParaRPr lang="en-US" sz="1800" dirty="0"/>
          </a:p>
        </p:txBody>
      </p:sp>
      <p:sp>
        <p:nvSpPr>
          <p:cNvPr id="13" name="Text 7"/>
          <p:cNvSpPr/>
          <p:nvPr/>
        </p:nvSpPr>
        <p:spPr>
          <a:xfrm>
            <a:off x="9692402" y="5755243"/>
            <a:ext cx="4021098"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Smooth handoff ensuring AI innovations reach users quickly and safely</a:t>
            </a:r>
            <a:endParaRPr lang="en-US" sz="1400" dirty="0"/>
          </a:p>
        </p:txBody>
      </p:sp>
      <p:sp>
        <p:nvSpPr>
          <p:cNvPr id="14" name="Text 8"/>
          <p:cNvSpPr/>
          <p:nvPr/>
        </p:nvSpPr>
        <p:spPr>
          <a:xfrm>
            <a:off x="1008459" y="6883956"/>
            <a:ext cx="12888516"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Our governance framework balances innovation speed with production stability, allowing teams to experiment boldly while maintaining enterprise-grade reliability.</a:t>
            </a:r>
            <a:endParaRPr lang="en-US" sz="1400" dirty="0"/>
          </a:p>
        </p:txBody>
      </p:sp>
      <p:sp>
        <p:nvSpPr>
          <p:cNvPr id="15" name="Shape 9"/>
          <p:cNvSpPr/>
          <p:nvPr/>
        </p:nvSpPr>
        <p:spPr>
          <a:xfrm>
            <a:off x="733425" y="6693456"/>
            <a:ext cx="22860" cy="945356"/>
          </a:xfrm>
          <a:prstGeom prst="rect">
            <a:avLst/>
          </a:prstGeom>
          <a:solidFill>
            <a:srgbClr val="4967E9"/>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68906" y="727115"/>
            <a:ext cx="1390531" cy="357426"/>
          </a:xfrm>
          <a:prstGeom prst="roundRect">
            <a:avLst>
              <a:gd name="adj" fmla="val 18072"/>
            </a:avLst>
          </a:prstGeom>
          <a:solidFill>
            <a:srgbClr val="D2D9F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4158" y="828913"/>
            <a:ext cx="153710" cy="153710"/>
          </a:xfrm>
          <a:prstGeom prst="rect">
            <a:avLst/>
          </a:prstGeom>
        </p:spPr>
      </p:pic>
      <p:sp>
        <p:nvSpPr>
          <p:cNvPr id="4" name="Text 1"/>
          <p:cNvSpPr/>
          <p:nvPr/>
        </p:nvSpPr>
        <p:spPr>
          <a:xfrm>
            <a:off x="1114663" y="784741"/>
            <a:ext cx="929521" cy="242173"/>
          </a:xfrm>
          <a:prstGeom prst="rect">
            <a:avLst/>
          </a:prstGeom>
          <a:noFill/>
          <a:ln/>
        </p:spPr>
        <p:txBody>
          <a:bodyPr wrap="non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IGNITE 2026</a:t>
            </a:r>
            <a:endParaRPr lang="en-US" sz="1200" dirty="0"/>
          </a:p>
        </p:txBody>
      </p:sp>
      <p:sp>
        <p:nvSpPr>
          <p:cNvPr id="5" name="Text 2"/>
          <p:cNvSpPr/>
          <p:nvPr/>
        </p:nvSpPr>
        <p:spPr>
          <a:xfrm>
            <a:off x="768906" y="1161693"/>
            <a:ext cx="10802779" cy="600789"/>
          </a:xfrm>
          <a:prstGeom prst="rect">
            <a:avLst/>
          </a:prstGeom>
          <a:noFill/>
          <a:ln/>
        </p:spPr>
        <p:txBody>
          <a:bodyPr wrap="none" lIns="0" tIns="0" rIns="0" bIns="0" rtlCol="0" anchor="t"/>
          <a:lstStyle/>
          <a:p>
            <a:pPr algn="l" indent="0" marL="0">
              <a:lnSpc>
                <a:spcPts val="4700"/>
              </a:lnSpc>
              <a:buNone/>
            </a:pPr>
            <a:r>
              <a:rPr lang="en-US" sz="3750" dirty="0">
                <a:solidFill>
                  <a:srgbClr val="1B1B27"/>
                </a:solidFill>
                <a:latin typeface="Corben" pitchFamily="34" charset="0"/>
                <a:ea typeface="Corben" pitchFamily="34" charset="-122"/>
                <a:cs typeface="Corben" pitchFamily="34" charset="-120"/>
              </a:rPr>
              <a:t>Top AI Use Cases in Development for Ignite 2026</a:t>
            </a:r>
            <a:endParaRPr lang="en-US" sz="3750" dirty="0"/>
          </a:p>
        </p:txBody>
      </p:sp>
      <p:sp>
        <p:nvSpPr>
          <p:cNvPr id="6" name="Text 3"/>
          <p:cNvSpPr/>
          <p:nvPr/>
        </p:nvSpPr>
        <p:spPr>
          <a:xfrm>
            <a:off x="768906" y="2041684"/>
            <a:ext cx="13092589" cy="605552"/>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We're focusing development efforts on three transformative use cases that will revolutionize how we work with data, maintain compliance, and share knowledge. These initiatives represent our commitment to practical AI applications that deliver measurable business value.</a:t>
            </a:r>
            <a:endParaRPr lang="en-US" sz="1500" dirty="0"/>
          </a:p>
        </p:txBody>
      </p:sp>
      <p:pic>
        <p:nvPicPr>
          <p:cNvPr id="7" name="Image 1" descr="preencoded.png">    </p:cNvPr>
          <p:cNvPicPr>
            <a:picLocks noChangeAspect="1"/>
          </p:cNvPicPr>
          <p:nvPr/>
        </p:nvPicPr>
        <p:blipFill>
          <a:blip r:embed="rId3"/>
          <a:stretch>
            <a:fillRect/>
          </a:stretch>
        </p:blipFill>
        <p:spPr>
          <a:xfrm>
            <a:off x="768906" y="2856667"/>
            <a:ext cx="1809869" cy="1118473"/>
          </a:xfrm>
          <a:prstGeom prst="rect">
            <a:avLst/>
          </a:prstGeom>
        </p:spPr>
      </p:pic>
      <p:sp>
        <p:nvSpPr>
          <p:cNvPr id="8" name="Text 4"/>
          <p:cNvSpPr/>
          <p:nvPr/>
        </p:nvSpPr>
        <p:spPr>
          <a:xfrm>
            <a:off x="2811423" y="2856667"/>
            <a:ext cx="2166580" cy="900827"/>
          </a:xfrm>
          <a:prstGeom prst="rect">
            <a:avLst/>
          </a:prstGeom>
          <a:noFill/>
          <a:ln/>
        </p:spPr>
        <p:txBody>
          <a:bodyPr wrap="squar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DARA Insights with NLP-Based Query</a:t>
            </a:r>
            <a:endParaRPr lang="en-US" sz="1850" dirty="0"/>
          </a:p>
        </p:txBody>
      </p:sp>
      <p:sp>
        <p:nvSpPr>
          <p:cNvPr id="9" name="Text 5"/>
          <p:cNvSpPr/>
          <p:nvPr/>
        </p:nvSpPr>
        <p:spPr>
          <a:xfrm>
            <a:off x="2811423" y="3869174"/>
            <a:ext cx="2166580" cy="2724983"/>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Revolutionary natural language processing system that allows users to ask questions in plain English and receive actionable data insights. No SQL knowledge required—just ask and discover.</a:t>
            </a:r>
            <a:endParaRPr lang="en-US" sz="1500" dirty="0"/>
          </a:p>
        </p:txBody>
      </p:sp>
      <p:pic>
        <p:nvPicPr>
          <p:cNvPr id="10" name="Image 2" descr="preencoded.png">    </p:cNvPr>
          <p:cNvPicPr>
            <a:picLocks noChangeAspect="1"/>
          </p:cNvPicPr>
          <p:nvPr/>
        </p:nvPicPr>
        <p:blipFill>
          <a:blip r:embed="rId4"/>
          <a:stretch>
            <a:fillRect/>
          </a:stretch>
        </p:blipFill>
        <p:spPr>
          <a:xfrm>
            <a:off x="5210651" y="2856667"/>
            <a:ext cx="1809869" cy="1118473"/>
          </a:xfrm>
          <a:prstGeom prst="rect">
            <a:avLst/>
          </a:prstGeom>
        </p:spPr>
      </p:pic>
      <p:sp>
        <p:nvSpPr>
          <p:cNvPr id="11" name="Text 6"/>
          <p:cNvSpPr/>
          <p:nvPr/>
        </p:nvSpPr>
        <p:spPr>
          <a:xfrm>
            <a:off x="7253168" y="2856667"/>
            <a:ext cx="2166580" cy="600551"/>
          </a:xfrm>
          <a:prstGeom prst="rect">
            <a:avLst/>
          </a:prstGeom>
          <a:noFill/>
          <a:ln/>
        </p:spPr>
        <p:txBody>
          <a:bodyPr wrap="squar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Compliance Monitor</a:t>
            </a:r>
            <a:endParaRPr lang="en-US" sz="1850" dirty="0"/>
          </a:p>
        </p:txBody>
      </p:sp>
      <p:sp>
        <p:nvSpPr>
          <p:cNvPr id="12" name="Text 7"/>
          <p:cNvSpPr/>
          <p:nvPr/>
        </p:nvSpPr>
        <p:spPr>
          <a:xfrm>
            <a:off x="7253168" y="3568898"/>
            <a:ext cx="2166580" cy="2724983"/>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AI-driven continuous monitoring system that proactively detects compliance issues, regulatory risks, and policy violations in real-time, reducing manual audit workload by up to 70%.</a:t>
            </a:r>
            <a:endParaRPr lang="en-US" sz="1500" dirty="0"/>
          </a:p>
        </p:txBody>
      </p:sp>
      <p:pic>
        <p:nvPicPr>
          <p:cNvPr id="13" name="Image 3" descr="preencoded.png">    </p:cNvPr>
          <p:cNvPicPr>
            <a:picLocks noChangeAspect="1"/>
          </p:cNvPicPr>
          <p:nvPr/>
        </p:nvPicPr>
        <p:blipFill>
          <a:blip r:embed="rId5"/>
          <a:stretch>
            <a:fillRect/>
          </a:stretch>
        </p:blipFill>
        <p:spPr>
          <a:xfrm>
            <a:off x="9652397" y="2856667"/>
            <a:ext cx="1809869" cy="1118473"/>
          </a:xfrm>
          <a:prstGeom prst="rect">
            <a:avLst/>
          </a:prstGeom>
        </p:spPr>
      </p:pic>
      <p:sp>
        <p:nvSpPr>
          <p:cNvPr id="14" name="Text 8"/>
          <p:cNvSpPr/>
          <p:nvPr/>
        </p:nvSpPr>
        <p:spPr>
          <a:xfrm>
            <a:off x="11694914" y="2856667"/>
            <a:ext cx="2166580" cy="900827"/>
          </a:xfrm>
          <a:prstGeom prst="rect">
            <a:avLst/>
          </a:prstGeom>
          <a:noFill/>
          <a:ln/>
        </p:spPr>
        <p:txBody>
          <a:bodyPr wrap="squar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DARA Documentation &amp; Knowledge Base</a:t>
            </a:r>
            <a:endParaRPr lang="en-US" sz="1850" dirty="0"/>
          </a:p>
        </p:txBody>
      </p:sp>
      <p:sp>
        <p:nvSpPr>
          <p:cNvPr id="15" name="Text 9"/>
          <p:cNvSpPr/>
          <p:nvPr/>
        </p:nvSpPr>
        <p:spPr>
          <a:xfrm>
            <a:off x="11694914" y="3869174"/>
            <a:ext cx="2166580" cy="3633311"/>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Automated documentation generation and maintenance system that keeps technical knowledge current, searchable, and accessible to all team members, eliminating outdated documentation challenges.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25786"/>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Corben" pitchFamily="34" charset="0"/>
                <a:ea typeface="Corben" pitchFamily="34" charset="-122"/>
                <a:cs typeface="Corben" pitchFamily="34" charset="-120"/>
              </a:rPr>
              <a:t>Why This Matters: Transforming How We Build Software</a:t>
            </a:r>
            <a:endParaRPr lang="en-US" sz="3900" dirty="0"/>
          </a:p>
        </p:txBody>
      </p:sp>
      <p:sp>
        <p:nvSpPr>
          <p:cNvPr id="3" name="Text 1"/>
          <p:cNvSpPr/>
          <p:nvPr/>
        </p:nvSpPr>
        <p:spPr>
          <a:xfrm>
            <a:off x="793790" y="316277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The integration of generative AI into our development workflow represents a fundamental shift in how we create software. This transformation extends beyond individual productivity gains to reshape our entire approach to building, testing, and deploying solutions.</a:t>
            </a:r>
            <a:endParaRPr lang="en-US" sz="1550" dirty="0"/>
          </a:p>
        </p:txBody>
      </p:sp>
      <p:sp>
        <p:nvSpPr>
          <p:cNvPr id="4" name="Shape 2"/>
          <p:cNvSpPr/>
          <p:nvPr/>
        </p:nvSpPr>
        <p:spPr>
          <a:xfrm>
            <a:off x="793790" y="4021098"/>
            <a:ext cx="4215289" cy="1824276"/>
          </a:xfrm>
          <a:prstGeom prst="roundRect">
            <a:avLst>
              <a:gd name="adj" fmla="val 4569"/>
            </a:avLst>
          </a:prstGeom>
          <a:solidFill>
            <a:srgbClr val="D2D9F9"/>
          </a:solidFill>
          <a:ln w="7620">
            <a:solidFill>
              <a:srgbClr val="B8BFDF"/>
            </a:solidFill>
            <a:prstDash val="solid"/>
          </a:ln>
        </p:spPr>
      </p:sp>
      <p:sp>
        <p:nvSpPr>
          <p:cNvPr id="5" name="Text 3"/>
          <p:cNvSpPr/>
          <p:nvPr/>
        </p:nvSpPr>
        <p:spPr>
          <a:xfrm>
            <a:off x="999768" y="4227076"/>
            <a:ext cx="2504480" cy="34063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Corben" pitchFamily="34" charset="0"/>
                <a:ea typeface="Corben" pitchFamily="34" charset="-122"/>
                <a:cs typeface="Corben" pitchFamily="34" charset="-120"/>
              </a:rPr>
              <a:t>🚀</a:t>
            </a:r>
            <a:pPr algn="l" indent="0" marL="0">
              <a:lnSpc>
                <a:spcPts val="2400"/>
              </a:lnSpc>
              <a:buNone/>
            </a:pPr>
            <a:r>
              <a:rPr lang="en-US" sz="1950" dirty="0">
                <a:solidFill>
                  <a:srgbClr val="404155"/>
                </a:solidFill>
                <a:latin typeface="Corben" pitchFamily="34" charset="0"/>
                <a:ea typeface="Corben" pitchFamily="34" charset="-122"/>
                <a:cs typeface="Corben" pitchFamily="34" charset="-120"/>
              </a:rPr>
              <a:t> Accelerated Cycles</a:t>
            </a:r>
            <a:endParaRPr lang="en-US" sz="1950" dirty="0"/>
          </a:p>
        </p:txBody>
      </p:sp>
      <p:sp>
        <p:nvSpPr>
          <p:cNvPr id="6" name="Text 4"/>
          <p:cNvSpPr/>
          <p:nvPr/>
        </p:nvSpPr>
        <p:spPr>
          <a:xfrm>
            <a:off x="999768" y="4686776"/>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Dramatically reduce time from ideation to production by leveraging AI-assisted creativity and code generation</a:t>
            </a:r>
            <a:endParaRPr lang="en-US" sz="1550" dirty="0"/>
          </a:p>
        </p:txBody>
      </p:sp>
      <p:sp>
        <p:nvSpPr>
          <p:cNvPr id="7" name="Shape 5"/>
          <p:cNvSpPr/>
          <p:nvPr/>
        </p:nvSpPr>
        <p:spPr>
          <a:xfrm>
            <a:off x="5207437" y="4021098"/>
            <a:ext cx="4215408" cy="1824276"/>
          </a:xfrm>
          <a:prstGeom prst="roundRect">
            <a:avLst>
              <a:gd name="adj" fmla="val 4569"/>
            </a:avLst>
          </a:prstGeom>
          <a:solidFill>
            <a:srgbClr val="D2D9F9"/>
          </a:solidFill>
          <a:ln w="7620">
            <a:solidFill>
              <a:srgbClr val="B8BFDF"/>
            </a:solidFill>
            <a:prstDash val="solid"/>
          </a:ln>
        </p:spPr>
      </p:sp>
      <p:sp>
        <p:nvSpPr>
          <p:cNvPr id="8" name="Text 6"/>
          <p:cNvSpPr/>
          <p:nvPr/>
        </p:nvSpPr>
        <p:spPr>
          <a:xfrm>
            <a:off x="5413415" y="4227076"/>
            <a:ext cx="2756297" cy="34063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Corben" pitchFamily="34" charset="0"/>
                <a:ea typeface="Corben" pitchFamily="34" charset="-122"/>
                <a:cs typeface="Corben" pitchFamily="34" charset="-120"/>
              </a:rPr>
              <a:t>🤝</a:t>
            </a:r>
            <a:pPr algn="l" indent="0" marL="0">
              <a:lnSpc>
                <a:spcPts val="2400"/>
              </a:lnSpc>
              <a:buNone/>
            </a:pPr>
            <a:r>
              <a:rPr lang="en-US" sz="1950" dirty="0">
                <a:solidFill>
                  <a:srgbClr val="404155"/>
                </a:solidFill>
                <a:latin typeface="Corben" pitchFamily="34" charset="0"/>
                <a:ea typeface="Corben" pitchFamily="34" charset="-122"/>
                <a:cs typeface="Corben" pitchFamily="34" charset="-120"/>
              </a:rPr>
              <a:t> Team Empowerment</a:t>
            </a:r>
            <a:endParaRPr lang="en-US" sz="1950" dirty="0"/>
          </a:p>
        </p:txBody>
      </p:sp>
      <p:sp>
        <p:nvSpPr>
          <p:cNvPr id="9" name="Text 7"/>
          <p:cNvSpPr/>
          <p:nvPr/>
        </p:nvSpPr>
        <p:spPr>
          <a:xfrm>
            <a:off x="5413415" y="4686776"/>
            <a:ext cx="3803452"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Democratize advanced development capabilities, making sophisticated tools accessible to all team members</a:t>
            </a:r>
            <a:endParaRPr lang="en-US" sz="1550" dirty="0"/>
          </a:p>
        </p:txBody>
      </p:sp>
      <p:sp>
        <p:nvSpPr>
          <p:cNvPr id="10" name="Shape 8"/>
          <p:cNvSpPr/>
          <p:nvPr/>
        </p:nvSpPr>
        <p:spPr>
          <a:xfrm>
            <a:off x="9621203" y="4021098"/>
            <a:ext cx="4215289" cy="1824276"/>
          </a:xfrm>
          <a:prstGeom prst="roundRect">
            <a:avLst>
              <a:gd name="adj" fmla="val 4569"/>
            </a:avLst>
          </a:prstGeom>
          <a:solidFill>
            <a:srgbClr val="D2D9F9"/>
          </a:solidFill>
          <a:ln w="7620">
            <a:solidFill>
              <a:srgbClr val="B8BFDF"/>
            </a:solidFill>
            <a:prstDash val="solid"/>
          </a:ln>
        </p:spPr>
      </p:sp>
      <p:sp>
        <p:nvSpPr>
          <p:cNvPr id="11" name="Text 9"/>
          <p:cNvSpPr/>
          <p:nvPr/>
        </p:nvSpPr>
        <p:spPr>
          <a:xfrm>
            <a:off x="9827181" y="4227076"/>
            <a:ext cx="2480905" cy="34063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Corben" pitchFamily="34" charset="0"/>
                <a:ea typeface="Corben" pitchFamily="34" charset="-122"/>
                <a:cs typeface="Corben" pitchFamily="34" charset="-120"/>
              </a:rPr>
              <a:t>📈</a:t>
            </a:r>
            <a:pPr algn="l" indent="0" marL="0">
              <a:lnSpc>
                <a:spcPts val="2400"/>
              </a:lnSpc>
              <a:buNone/>
            </a:pPr>
            <a:r>
              <a:rPr lang="en-US" sz="1950" dirty="0">
                <a:solidFill>
                  <a:srgbClr val="404155"/>
                </a:solidFill>
                <a:latin typeface="Corben" pitchFamily="34" charset="0"/>
                <a:ea typeface="Corben" pitchFamily="34" charset="-122"/>
                <a:cs typeface="Corben" pitchFamily="34" charset="-120"/>
              </a:rPr>
              <a:t> Scalable Delivery</a:t>
            </a:r>
            <a:endParaRPr lang="en-US" sz="1950" dirty="0"/>
          </a:p>
        </p:txBody>
      </p:sp>
      <p:sp>
        <p:nvSpPr>
          <p:cNvPr id="12" name="Text 10"/>
          <p:cNvSpPr/>
          <p:nvPr/>
        </p:nvSpPr>
        <p:spPr>
          <a:xfrm>
            <a:off x="9827181" y="4686776"/>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Build a foundation for secure, intelligent, and repeatable software delivery at enterprise scale</a:t>
            </a:r>
            <a:endParaRPr lang="en-US" sz="1550" dirty="0"/>
          </a:p>
        </p:txBody>
      </p:sp>
      <p:sp>
        <p:nvSpPr>
          <p:cNvPr id="13" name="Text 11"/>
          <p:cNvSpPr/>
          <p:nvPr/>
        </p:nvSpPr>
        <p:spPr>
          <a:xfrm>
            <a:off x="793790" y="606861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By investing in AI tooling, comprehensive training, and robust validation pipelines, we're not just adopting new technology—we're fundamentally upgrading our capacity to innovate and deliver value to our customers.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2026-02-14T16:18:36Z</dcterms:created>
  <dcterms:modified xsi:type="dcterms:W3CDTF">2026-02-14T16:18:36Z</dcterms:modified>
</cp:coreProperties>
</file>